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8"/>
  </p:notesMasterIdLst>
  <p:handoutMasterIdLst>
    <p:handoutMasterId r:id="rId49"/>
  </p:handoutMasterIdLst>
  <p:sldIdLst>
    <p:sldId id="256" r:id="rId2"/>
    <p:sldId id="331" r:id="rId3"/>
    <p:sldId id="268" r:id="rId4"/>
    <p:sldId id="266" r:id="rId5"/>
    <p:sldId id="269" r:id="rId6"/>
    <p:sldId id="267" r:id="rId7"/>
    <p:sldId id="275" r:id="rId8"/>
    <p:sldId id="257" r:id="rId9"/>
    <p:sldId id="259" r:id="rId10"/>
    <p:sldId id="258" r:id="rId11"/>
    <p:sldId id="276" r:id="rId12"/>
    <p:sldId id="271" r:id="rId13"/>
    <p:sldId id="272" r:id="rId14"/>
    <p:sldId id="277" r:id="rId15"/>
    <p:sldId id="278" r:id="rId16"/>
    <p:sldId id="279" r:id="rId17"/>
    <p:sldId id="329" r:id="rId18"/>
    <p:sldId id="289" r:id="rId19"/>
    <p:sldId id="290" r:id="rId20"/>
    <p:sldId id="321" r:id="rId21"/>
    <p:sldId id="322" r:id="rId22"/>
    <p:sldId id="323" r:id="rId23"/>
    <p:sldId id="324" r:id="rId24"/>
    <p:sldId id="325" r:id="rId25"/>
    <p:sldId id="326" r:id="rId26"/>
    <p:sldId id="296"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 id="310" r:id="rId41"/>
    <p:sldId id="311" r:id="rId42"/>
    <p:sldId id="312" r:id="rId43"/>
    <p:sldId id="333" r:id="rId44"/>
    <p:sldId id="334" r:id="rId45"/>
    <p:sldId id="332" r:id="rId46"/>
    <p:sldId id="320" r:id="rId47"/>
  </p:sldIdLst>
  <p:sldSz cx="9144000" cy="6858000" type="screen4x3"/>
  <p:notesSz cx="6797675" cy="9874250"/>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2" userDrawn="1">
          <p15:clr>
            <a:srgbClr val="A4A3A4"/>
          </p15:clr>
        </p15:guide>
        <p15:guide id="2" pos="288">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009ED6"/>
    <a:srgbClr val="FDC608"/>
    <a:srgbClr val="98C222"/>
    <a:srgbClr val="D9A171"/>
    <a:srgbClr val="C16023"/>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48" autoAdjust="0"/>
    <p:restoredTop sz="55117" autoAdjust="0"/>
  </p:normalViewPr>
  <p:slideViewPr>
    <p:cSldViewPr>
      <p:cViewPr varScale="1">
        <p:scale>
          <a:sx n="74" d="100"/>
          <a:sy n="74" d="100"/>
        </p:scale>
        <p:origin x="1368" y="72"/>
      </p:cViewPr>
      <p:guideLst>
        <p:guide orient="horz" pos="672"/>
        <p:guide pos="288"/>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proyectos presentados </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Hoja1!$B$2:$B$6</c:f>
              <c:numCache>
                <c:formatCode>General</c:formatCode>
                <c:ptCount val="5"/>
                <c:pt idx="0">
                  <c:v>216</c:v>
                </c:pt>
                <c:pt idx="1">
                  <c:v>88</c:v>
                </c:pt>
                <c:pt idx="2">
                  <c:v>48</c:v>
                </c:pt>
                <c:pt idx="3">
                  <c:v>27</c:v>
                </c:pt>
                <c:pt idx="4">
                  <c:v>117</c:v>
                </c:pt>
              </c:numCache>
            </c:numRef>
          </c:val>
        </c:ser>
        <c:ser>
          <c:idx val="1"/>
          <c:order val="1"/>
          <c:tx>
            <c:strRef>
              <c:f>Hoja1!$C$1</c:f>
              <c:strCache>
                <c:ptCount val="1"/>
                <c:pt idx="0">
                  <c:v>autorizados 2ª fase</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Hoja1!$C$2:$C$6</c:f>
              <c:numCache>
                <c:formatCode>General</c:formatCode>
                <c:ptCount val="5"/>
                <c:pt idx="0">
                  <c:v>29</c:v>
                </c:pt>
                <c:pt idx="1">
                  <c:v>15</c:v>
                </c:pt>
                <c:pt idx="2">
                  <c:v>8</c:v>
                </c:pt>
                <c:pt idx="3">
                  <c:v>9</c:v>
                </c:pt>
                <c:pt idx="4">
                  <c:v>17</c:v>
                </c:pt>
              </c:numCache>
            </c:numRef>
          </c:val>
        </c:ser>
        <c:ser>
          <c:idx val="2"/>
          <c:order val="2"/>
          <c:tx>
            <c:strRef>
              <c:f>Hoja1!$D$1</c:f>
              <c:strCache>
                <c:ptCount val="1"/>
                <c:pt idx="0">
                  <c:v>aprobados</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Hoja1!$D$2:$D$6</c:f>
              <c:numCache>
                <c:formatCode>General</c:formatCode>
                <c:ptCount val="5"/>
                <c:pt idx="0">
                  <c:v>14</c:v>
                </c:pt>
                <c:pt idx="1">
                  <c:v>7</c:v>
                </c:pt>
                <c:pt idx="2">
                  <c:v>4</c:v>
                </c:pt>
                <c:pt idx="3">
                  <c:v>4</c:v>
                </c:pt>
                <c:pt idx="4">
                  <c:v>7</c:v>
                </c:pt>
              </c:numCache>
            </c:numRef>
          </c:val>
        </c:ser>
        <c:dLbls>
          <c:showLegendKey val="0"/>
          <c:showVal val="0"/>
          <c:showCatName val="0"/>
          <c:showSerName val="0"/>
          <c:showPercent val="0"/>
          <c:showBubbleSize val="0"/>
        </c:dLbls>
        <c:gapWidth val="269"/>
        <c:overlap val="-27"/>
        <c:axId val="239605632"/>
        <c:axId val="239605240"/>
      </c:barChart>
      <c:lineChart>
        <c:grouping val="standard"/>
        <c:varyColors val="0"/>
        <c:ser>
          <c:idx val="3"/>
          <c:order val="3"/>
          <c:tx>
            <c:strRef>
              <c:f>Hoja1!$E$1</c:f>
              <c:strCache>
                <c:ptCount val="1"/>
                <c:pt idx="0">
                  <c:v>tasa exito 1ª fase</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Hoja1!$E$2:$E$6</c:f>
              <c:numCache>
                <c:formatCode>0%</c:formatCode>
                <c:ptCount val="5"/>
                <c:pt idx="0">
                  <c:v>0.13425925925925927</c:v>
                </c:pt>
                <c:pt idx="1">
                  <c:v>0.17045454545454544</c:v>
                </c:pt>
                <c:pt idx="2">
                  <c:v>0.16666666666666666</c:v>
                </c:pt>
                <c:pt idx="3">
                  <c:v>0.33333333333333331</c:v>
                </c:pt>
                <c:pt idx="4">
                  <c:v>0.14529914529914531</c:v>
                </c:pt>
              </c:numCache>
            </c:numRef>
          </c:val>
          <c:smooth val="0"/>
        </c:ser>
        <c:dLbls>
          <c:showLegendKey val="0"/>
          <c:showVal val="0"/>
          <c:showCatName val="0"/>
          <c:showSerName val="0"/>
          <c:showPercent val="0"/>
          <c:showBubbleSize val="0"/>
        </c:dLbls>
        <c:marker val="1"/>
        <c:smooth val="0"/>
        <c:axId val="239604456"/>
        <c:axId val="239604848"/>
      </c:lineChart>
      <c:catAx>
        <c:axId val="239605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crossAx val="239605240"/>
        <c:crosses val="autoZero"/>
        <c:auto val="1"/>
        <c:lblAlgn val="ctr"/>
        <c:lblOffset val="100"/>
        <c:noMultiLvlLbl val="0"/>
      </c:catAx>
      <c:valAx>
        <c:axId val="2396052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crossAx val="239605632"/>
        <c:crosses val="autoZero"/>
        <c:crossBetween val="between"/>
      </c:valAx>
      <c:valAx>
        <c:axId val="239604848"/>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crossAx val="239604456"/>
        <c:crosses val="max"/>
        <c:crossBetween val="between"/>
      </c:valAx>
      <c:catAx>
        <c:axId val="239604456"/>
        <c:scaling>
          <c:orientation val="minMax"/>
        </c:scaling>
        <c:delete val="1"/>
        <c:axPos val="b"/>
        <c:numFmt formatCode="General" sourceLinked="1"/>
        <c:majorTickMark val="none"/>
        <c:minorTickMark val="none"/>
        <c:tickLblPos val="nextTo"/>
        <c:crossAx val="23960484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legend>
    <c:plotVisOnly val="1"/>
    <c:dispBlanksAs val="gap"/>
    <c:showDLblsOverMax val="0"/>
  </c:chart>
  <c:spPr>
    <a:noFill/>
    <a:ln>
      <a:noFill/>
    </a:ln>
    <a:effectLst/>
  </c:spPr>
  <c:txPr>
    <a:bodyPr/>
    <a:lstStyle/>
    <a:p>
      <a:pPr>
        <a:defRPr>
          <a:latin typeface="Open Sans" panose="020B0606030504020204" pitchFamily="34" charset="0"/>
          <a:ea typeface="Open Sans" panose="020B0606030504020204" pitchFamily="34" charset="0"/>
          <a:cs typeface="Open Sans" panose="020B0606030504020204" pitchFamily="34" charset="0"/>
        </a:defRPr>
      </a:pPr>
      <a:endParaRPr lang="fr-F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E7DC15-D0A5-41A5-8D8B-C61B9529AB81}"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fr-FR"/>
        </a:p>
      </dgm:t>
    </dgm:pt>
    <dgm:pt modelId="{77816255-94AF-422B-989F-06B060629760}">
      <dgm:prSet phldrT="[Texto]"/>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1</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78736BE9-58EE-44C6-88FA-B1843625A81F}" type="parTrans" cxnId="{3D57CC16-A171-479A-B1D6-8C5901CC90B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7CE8BCD5-36E2-4D15-80BB-AF85E636E857}" type="sibTrans" cxnId="{3D57CC16-A171-479A-B1D6-8C5901CC90B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CB8DBE86-5521-4C39-80E9-A0B098269860}">
      <dgm:prSet phldrT="[Texto]"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Puntuación realizada por:</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EF7A4572-755A-4777-A917-A06076B1EFC1}" type="parTrans" cxnId="{0AB67D6F-47B9-4A43-A368-73EF6CFF850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1D6F1AFF-59C6-4569-B784-0539C9F72682}" type="sibTrans" cxnId="{0AB67D6F-47B9-4A43-A368-73EF6CFF850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F1641ED6-85BC-4C70-9B86-57D02F9107CC}">
      <dgm:prSet phldrT="[Texto]"/>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2</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5A20073B-4DD4-4FE6-8DFB-BF38CF9E85C5}" type="parTrans" cxnId="{DCC14998-C72D-4C57-B89C-57B4054DB9C9}">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93EDFC0D-CA2B-4B79-AA96-AABCF422E475}" type="sibTrans" cxnId="{DCC14998-C72D-4C57-B89C-57B4054DB9C9}">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3062E5C8-F20B-4417-978B-DB97D59D551D}">
      <dgm:prSet phldrT="[Texto]"/>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3</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8988B61C-D3A6-445E-86B0-B551A5F5B69B}" type="parTrans" cxnId="{9A31CCD2-AAC7-4ED3-AA91-D6900AC1DAC3}">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AA90FEB1-48EA-4A79-897B-2E42578E0E86}" type="sibTrans" cxnId="{9A31CCD2-AAC7-4ED3-AA91-D6900AC1DAC3}">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E2ED42EF-B5C8-4F47-B008-FD74B7BAD6AA}">
      <dgm:prSet phldrT="[Texto]"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Realización de una clasificación en función de la nota obtenida</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91F54D0E-A602-42C0-AA67-379C0F9A0067}" type="parTrans" cxnId="{AB4E9E00-F7A8-4312-8A91-C237030BC225}">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9F6431B6-6C94-4804-B740-D5DCC925B8EE}" type="sibTrans" cxnId="{AB4E9E00-F7A8-4312-8A91-C237030BC225}">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3E5A0D3D-A271-495A-83D2-346664CCB71C}">
      <dgm:prSet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La Secretaría Conjunta</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B63ED5DC-5E77-4725-A255-02292D1F2B2D}" type="parTrans" cxnId="{1C738676-7C25-4B2C-8335-0FAE811968B4}">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8A1210FA-DCAE-4744-A989-8B89E227EB4B}" type="sibTrans" cxnId="{1C738676-7C25-4B2C-8335-0FAE811968B4}">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B26DFC73-2917-462C-ADBA-B31D22776AA0}">
      <dgm:prSet phldrT="[Texto]"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Obtención de una nota media global sobre 100 puntos</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6336C9A9-B32E-4EC2-AC37-BC665E45867D}" type="sibTrans" cxnId="{42F11CAC-7B26-4B8F-B378-EBFCDFD20097}">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B89D1D30-1FA5-4FCF-BAA1-3D23FB47F8C6}" type="parTrans" cxnId="{42F11CAC-7B26-4B8F-B378-EBFCDFD20097}">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27B57087-64DE-4FC7-91FD-2C1574A2614C}">
      <dgm:prSet/>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4</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E6C6D765-4119-4CC2-A212-B9331EE69EF4}" type="parTrans" cxnId="{B00076FF-9B52-43CC-8E5D-C53FC521544B}">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922648E6-9296-4C59-993C-96DC6A40380C}" type="sibTrans" cxnId="{B00076FF-9B52-43CC-8E5D-C53FC521544B}">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B452513D-599A-4301-9D22-8C4E789690DF}">
      <dgm:prSet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Nota &gt; 50 puntos: proyecto considerado (en función de la disponibilidad financiera del eje en el que se inserta)</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1C946054-E54A-451C-80C0-05BBDC3014D2}" type="parTrans" cxnId="{23A2E3C6-7F73-40D2-A814-273B236B83D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CE73FB7E-CD4B-4465-A384-9B25807562D0}" type="sibTrans" cxnId="{23A2E3C6-7F73-40D2-A814-273B236B83D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D3A94FC4-E701-49B3-A28F-DC97A4A6DB47}">
      <dgm:prSet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Note &lt; 50 puntos: proyecto no considerado (propuesto como no aprobado)</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78FEC704-0880-4C8F-89E9-63E4CFB7F8FA}" type="parTrans" cxnId="{1798D40E-3669-429D-B1BA-9FF825D5E62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E4613E2B-64C5-4680-9CAD-B982FD8C226E}" type="sibTrans" cxnId="{1798D40E-3669-429D-B1BA-9FF825D5E62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8085E713-DC32-4915-BB4A-2E082BF5F89A}">
      <dgm:prSet phldrT="[Texto]"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Las Autoridades Nacionales</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28E3D6D9-D9E5-49D4-AE12-86A7D976CB69}" type="parTrans" cxnId="{1B5A87E7-8BE7-43E2-9A0E-55EE9B13AE7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85E67E44-57A7-48BC-9D53-827933AC5DC9}" type="sibTrans" cxnId="{1B5A87E7-8BE7-43E2-9A0E-55EE9B13AE7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F0794B9C-E57E-42E3-A0DD-EFBC5FA5E11F}" type="pres">
      <dgm:prSet presAssocID="{FBE7DC15-D0A5-41A5-8D8B-C61B9529AB81}" presName="linearFlow" presStyleCnt="0">
        <dgm:presLayoutVars>
          <dgm:dir/>
          <dgm:animLvl val="lvl"/>
          <dgm:resizeHandles val="exact"/>
        </dgm:presLayoutVars>
      </dgm:prSet>
      <dgm:spPr/>
      <dgm:t>
        <a:bodyPr/>
        <a:lstStyle/>
        <a:p>
          <a:endParaRPr lang="fr-FR"/>
        </a:p>
      </dgm:t>
    </dgm:pt>
    <dgm:pt modelId="{D24317EE-66E8-4271-98EE-C7E5E92FCE3E}" type="pres">
      <dgm:prSet presAssocID="{77816255-94AF-422B-989F-06B060629760}" presName="composite" presStyleCnt="0"/>
      <dgm:spPr/>
      <dgm:t>
        <a:bodyPr/>
        <a:lstStyle/>
        <a:p>
          <a:endParaRPr lang="fr-FR"/>
        </a:p>
      </dgm:t>
    </dgm:pt>
    <dgm:pt modelId="{551DA360-CF2C-48A6-82AD-D18B85C4B0A5}" type="pres">
      <dgm:prSet presAssocID="{77816255-94AF-422B-989F-06B060629760}" presName="parentText" presStyleLbl="alignNode1" presStyleIdx="0" presStyleCnt="4">
        <dgm:presLayoutVars>
          <dgm:chMax val="1"/>
          <dgm:bulletEnabled val="1"/>
        </dgm:presLayoutVars>
      </dgm:prSet>
      <dgm:spPr/>
      <dgm:t>
        <a:bodyPr/>
        <a:lstStyle/>
        <a:p>
          <a:endParaRPr lang="fr-FR"/>
        </a:p>
      </dgm:t>
    </dgm:pt>
    <dgm:pt modelId="{837272A8-5388-4BBC-A39D-18C8C61645CA}" type="pres">
      <dgm:prSet presAssocID="{77816255-94AF-422B-989F-06B060629760}" presName="descendantText" presStyleLbl="alignAcc1" presStyleIdx="0" presStyleCnt="4" custLinFactNeighborX="169" custLinFactNeighborY="-9409">
        <dgm:presLayoutVars>
          <dgm:bulletEnabled val="1"/>
        </dgm:presLayoutVars>
      </dgm:prSet>
      <dgm:spPr/>
      <dgm:t>
        <a:bodyPr/>
        <a:lstStyle/>
        <a:p>
          <a:endParaRPr lang="fr-FR"/>
        </a:p>
      </dgm:t>
    </dgm:pt>
    <dgm:pt modelId="{F4E56429-44D0-45ED-9E85-9544B9B33588}" type="pres">
      <dgm:prSet presAssocID="{7CE8BCD5-36E2-4D15-80BB-AF85E636E857}" presName="sp" presStyleCnt="0"/>
      <dgm:spPr/>
      <dgm:t>
        <a:bodyPr/>
        <a:lstStyle/>
        <a:p>
          <a:endParaRPr lang="fr-FR"/>
        </a:p>
      </dgm:t>
    </dgm:pt>
    <dgm:pt modelId="{20B2AEF1-436F-437D-8AA0-FDF82D457E6C}" type="pres">
      <dgm:prSet presAssocID="{F1641ED6-85BC-4C70-9B86-57D02F9107CC}" presName="composite" presStyleCnt="0"/>
      <dgm:spPr/>
      <dgm:t>
        <a:bodyPr/>
        <a:lstStyle/>
        <a:p>
          <a:endParaRPr lang="fr-FR"/>
        </a:p>
      </dgm:t>
    </dgm:pt>
    <dgm:pt modelId="{9DAB6F64-E47F-4FB7-8B4E-B856C73D03DD}" type="pres">
      <dgm:prSet presAssocID="{F1641ED6-85BC-4C70-9B86-57D02F9107CC}" presName="parentText" presStyleLbl="alignNode1" presStyleIdx="1" presStyleCnt="4">
        <dgm:presLayoutVars>
          <dgm:chMax val="1"/>
          <dgm:bulletEnabled val="1"/>
        </dgm:presLayoutVars>
      </dgm:prSet>
      <dgm:spPr/>
      <dgm:t>
        <a:bodyPr/>
        <a:lstStyle/>
        <a:p>
          <a:endParaRPr lang="fr-FR"/>
        </a:p>
      </dgm:t>
    </dgm:pt>
    <dgm:pt modelId="{3D59D19E-09FE-4393-8A2C-C8F0F7E485CE}" type="pres">
      <dgm:prSet presAssocID="{F1641ED6-85BC-4C70-9B86-57D02F9107CC}" presName="descendantText" presStyleLbl="alignAcc1" presStyleIdx="1" presStyleCnt="4">
        <dgm:presLayoutVars>
          <dgm:bulletEnabled val="1"/>
        </dgm:presLayoutVars>
      </dgm:prSet>
      <dgm:spPr/>
      <dgm:t>
        <a:bodyPr/>
        <a:lstStyle/>
        <a:p>
          <a:endParaRPr lang="fr-FR"/>
        </a:p>
      </dgm:t>
    </dgm:pt>
    <dgm:pt modelId="{76EE37A2-01A8-4C08-A076-5164746F1706}" type="pres">
      <dgm:prSet presAssocID="{93EDFC0D-CA2B-4B79-AA96-AABCF422E475}" presName="sp" presStyleCnt="0"/>
      <dgm:spPr/>
      <dgm:t>
        <a:bodyPr/>
        <a:lstStyle/>
        <a:p>
          <a:endParaRPr lang="fr-FR"/>
        </a:p>
      </dgm:t>
    </dgm:pt>
    <dgm:pt modelId="{CE9E5539-2F63-4709-B791-1005221DAC6E}" type="pres">
      <dgm:prSet presAssocID="{3062E5C8-F20B-4417-978B-DB97D59D551D}" presName="composite" presStyleCnt="0"/>
      <dgm:spPr/>
      <dgm:t>
        <a:bodyPr/>
        <a:lstStyle/>
        <a:p>
          <a:endParaRPr lang="fr-FR"/>
        </a:p>
      </dgm:t>
    </dgm:pt>
    <dgm:pt modelId="{111CF2A8-D1BD-428D-8585-2C3E8BBD4841}" type="pres">
      <dgm:prSet presAssocID="{3062E5C8-F20B-4417-978B-DB97D59D551D}" presName="parentText" presStyleLbl="alignNode1" presStyleIdx="2" presStyleCnt="4">
        <dgm:presLayoutVars>
          <dgm:chMax val="1"/>
          <dgm:bulletEnabled val="1"/>
        </dgm:presLayoutVars>
      </dgm:prSet>
      <dgm:spPr/>
      <dgm:t>
        <a:bodyPr/>
        <a:lstStyle/>
        <a:p>
          <a:endParaRPr lang="fr-FR"/>
        </a:p>
      </dgm:t>
    </dgm:pt>
    <dgm:pt modelId="{5C6EF629-CBC2-4B3F-B1A8-213004F59361}" type="pres">
      <dgm:prSet presAssocID="{3062E5C8-F20B-4417-978B-DB97D59D551D}" presName="descendantText" presStyleLbl="alignAcc1" presStyleIdx="2" presStyleCnt="4">
        <dgm:presLayoutVars>
          <dgm:bulletEnabled val="1"/>
        </dgm:presLayoutVars>
      </dgm:prSet>
      <dgm:spPr/>
      <dgm:t>
        <a:bodyPr/>
        <a:lstStyle/>
        <a:p>
          <a:endParaRPr lang="fr-FR"/>
        </a:p>
      </dgm:t>
    </dgm:pt>
    <dgm:pt modelId="{1B178BBF-B2B9-4FE2-B03E-7BFDFAB209DB}" type="pres">
      <dgm:prSet presAssocID="{AA90FEB1-48EA-4A79-897B-2E42578E0E86}" presName="sp" presStyleCnt="0"/>
      <dgm:spPr/>
      <dgm:t>
        <a:bodyPr/>
        <a:lstStyle/>
        <a:p>
          <a:endParaRPr lang="fr-FR"/>
        </a:p>
      </dgm:t>
    </dgm:pt>
    <dgm:pt modelId="{BFDE3655-D0C8-4FFE-8990-26BB497FAE24}" type="pres">
      <dgm:prSet presAssocID="{27B57087-64DE-4FC7-91FD-2C1574A2614C}" presName="composite" presStyleCnt="0"/>
      <dgm:spPr/>
      <dgm:t>
        <a:bodyPr/>
        <a:lstStyle/>
        <a:p>
          <a:endParaRPr lang="fr-FR"/>
        </a:p>
      </dgm:t>
    </dgm:pt>
    <dgm:pt modelId="{8BF404CF-F6B9-4B76-A9DA-29E3E1077BC2}" type="pres">
      <dgm:prSet presAssocID="{27B57087-64DE-4FC7-91FD-2C1574A2614C}" presName="parentText" presStyleLbl="alignNode1" presStyleIdx="3" presStyleCnt="4">
        <dgm:presLayoutVars>
          <dgm:chMax val="1"/>
          <dgm:bulletEnabled val="1"/>
        </dgm:presLayoutVars>
      </dgm:prSet>
      <dgm:spPr/>
      <dgm:t>
        <a:bodyPr/>
        <a:lstStyle/>
        <a:p>
          <a:endParaRPr lang="fr-FR"/>
        </a:p>
      </dgm:t>
    </dgm:pt>
    <dgm:pt modelId="{A849B147-FB33-406E-AC25-71828FD05EE8}" type="pres">
      <dgm:prSet presAssocID="{27B57087-64DE-4FC7-91FD-2C1574A2614C}" presName="descendantText" presStyleLbl="alignAcc1" presStyleIdx="3" presStyleCnt="4" custScaleY="132474">
        <dgm:presLayoutVars>
          <dgm:bulletEnabled val="1"/>
        </dgm:presLayoutVars>
      </dgm:prSet>
      <dgm:spPr/>
      <dgm:t>
        <a:bodyPr/>
        <a:lstStyle/>
        <a:p>
          <a:endParaRPr lang="fr-FR"/>
        </a:p>
      </dgm:t>
    </dgm:pt>
  </dgm:ptLst>
  <dgm:cxnLst>
    <dgm:cxn modelId="{1C738676-7C25-4B2C-8335-0FAE811968B4}" srcId="{CB8DBE86-5521-4C39-80E9-A0B098269860}" destId="{3E5A0D3D-A271-495A-83D2-346664CCB71C}" srcOrd="1" destOrd="0" parTransId="{B63ED5DC-5E77-4725-A255-02292D1F2B2D}" sibTransId="{8A1210FA-DCAE-4744-A989-8B89E227EB4B}"/>
    <dgm:cxn modelId="{FBC78E50-0C8E-486B-A5A7-568B595CCCB9}" type="presOf" srcId="{B452513D-599A-4301-9D22-8C4E789690DF}" destId="{A849B147-FB33-406E-AC25-71828FD05EE8}" srcOrd="0" destOrd="0" presId="urn:microsoft.com/office/officeart/2005/8/layout/chevron2"/>
    <dgm:cxn modelId="{AB4E9E00-F7A8-4312-8A91-C237030BC225}" srcId="{3062E5C8-F20B-4417-978B-DB97D59D551D}" destId="{E2ED42EF-B5C8-4F47-B008-FD74B7BAD6AA}" srcOrd="0" destOrd="0" parTransId="{91F54D0E-A602-42C0-AA67-379C0F9A0067}" sibTransId="{9F6431B6-6C94-4804-B740-D5DCC925B8EE}"/>
    <dgm:cxn modelId="{DCC14998-C72D-4C57-B89C-57B4054DB9C9}" srcId="{FBE7DC15-D0A5-41A5-8D8B-C61B9529AB81}" destId="{F1641ED6-85BC-4C70-9B86-57D02F9107CC}" srcOrd="1" destOrd="0" parTransId="{5A20073B-4DD4-4FE6-8DFB-BF38CF9E85C5}" sibTransId="{93EDFC0D-CA2B-4B79-AA96-AABCF422E475}"/>
    <dgm:cxn modelId="{AF77A91A-EB39-4671-9723-AD9245D1E892}" type="presOf" srcId="{E2ED42EF-B5C8-4F47-B008-FD74B7BAD6AA}" destId="{5C6EF629-CBC2-4B3F-B1A8-213004F59361}" srcOrd="0" destOrd="0" presId="urn:microsoft.com/office/officeart/2005/8/layout/chevron2"/>
    <dgm:cxn modelId="{F72A5C70-02C9-47B1-BB52-630223108914}" type="presOf" srcId="{8085E713-DC32-4915-BB4A-2E082BF5F89A}" destId="{837272A8-5388-4BBC-A39D-18C8C61645CA}" srcOrd="0" destOrd="1" presId="urn:microsoft.com/office/officeart/2005/8/layout/chevron2"/>
    <dgm:cxn modelId="{9A31CCD2-AAC7-4ED3-AA91-D6900AC1DAC3}" srcId="{FBE7DC15-D0A5-41A5-8D8B-C61B9529AB81}" destId="{3062E5C8-F20B-4417-978B-DB97D59D551D}" srcOrd="2" destOrd="0" parTransId="{8988B61C-D3A6-445E-86B0-B551A5F5B69B}" sibTransId="{AA90FEB1-48EA-4A79-897B-2E42578E0E86}"/>
    <dgm:cxn modelId="{FC1A8076-27B2-4B6B-95F1-EC62EB964FCA}" type="presOf" srcId="{B26DFC73-2917-462C-ADBA-B31D22776AA0}" destId="{3D59D19E-09FE-4393-8A2C-C8F0F7E485CE}" srcOrd="0" destOrd="0" presId="urn:microsoft.com/office/officeart/2005/8/layout/chevron2"/>
    <dgm:cxn modelId="{1798D40E-3669-429D-B1BA-9FF825D5E62F}" srcId="{27B57087-64DE-4FC7-91FD-2C1574A2614C}" destId="{D3A94FC4-E701-49B3-A28F-DC97A4A6DB47}" srcOrd="1" destOrd="0" parTransId="{78FEC704-0880-4C8F-89E9-63E4CFB7F8FA}" sibTransId="{E4613E2B-64C5-4680-9CAD-B982FD8C226E}"/>
    <dgm:cxn modelId="{AED7EE22-E566-48BB-AC9A-05707D16E74A}" type="presOf" srcId="{3E5A0D3D-A271-495A-83D2-346664CCB71C}" destId="{837272A8-5388-4BBC-A39D-18C8C61645CA}" srcOrd="0" destOrd="2" presId="urn:microsoft.com/office/officeart/2005/8/layout/chevron2"/>
    <dgm:cxn modelId="{DC945744-0E81-4968-A2BA-68B22A43BD9E}" type="presOf" srcId="{27B57087-64DE-4FC7-91FD-2C1574A2614C}" destId="{8BF404CF-F6B9-4B76-A9DA-29E3E1077BC2}" srcOrd="0" destOrd="0" presId="urn:microsoft.com/office/officeart/2005/8/layout/chevron2"/>
    <dgm:cxn modelId="{E47C6429-8ACC-4A16-83E7-BFC7FD4EFC40}" type="presOf" srcId="{D3A94FC4-E701-49B3-A28F-DC97A4A6DB47}" destId="{A849B147-FB33-406E-AC25-71828FD05EE8}" srcOrd="0" destOrd="1" presId="urn:microsoft.com/office/officeart/2005/8/layout/chevron2"/>
    <dgm:cxn modelId="{1B5A87E7-8BE7-43E2-9A0E-55EE9B13AE7F}" srcId="{CB8DBE86-5521-4C39-80E9-A0B098269860}" destId="{8085E713-DC32-4915-BB4A-2E082BF5F89A}" srcOrd="0" destOrd="0" parTransId="{28E3D6D9-D9E5-49D4-AE12-86A7D976CB69}" sibTransId="{85E67E44-57A7-48BC-9D53-827933AC5DC9}"/>
    <dgm:cxn modelId="{23A2E3C6-7F73-40D2-A814-273B236B83D8}" srcId="{27B57087-64DE-4FC7-91FD-2C1574A2614C}" destId="{B452513D-599A-4301-9D22-8C4E789690DF}" srcOrd="0" destOrd="0" parTransId="{1C946054-E54A-451C-80C0-05BBDC3014D2}" sibTransId="{CE73FB7E-CD4B-4465-A384-9B25807562D0}"/>
    <dgm:cxn modelId="{25716825-47CA-45F0-A38C-3053C8027AD9}" type="presOf" srcId="{FBE7DC15-D0A5-41A5-8D8B-C61B9529AB81}" destId="{F0794B9C-E57E-42E3-A0DD-EFBC5FA5E11F}" srcOrd="0" destOrd="0" presId="urn:microsoft.com/office/officeart/2005/8/layout/chevron2"/>
    <dgm:cxn modelId="{B00076FF-9B52-43CC-8E5D-C53FC521544B}" srcId="{FBE7DC15-D0A5-41A5-8D8B-C61B9529AB81}" destId="{27B57087-64DE-4FC7-91FD-2C1574A2614C}" srcOrd="3" destOrd="0" parTransId="{E6C6D765-4119-4CC2-A212-B9331EE69EF4}" sibTransId="{922648E6-9296-4C59-993C-96DC6A40380C}"/>
    <dgm:cxn modelId="{E18E1ECE-3256-4030-BD7E-F45A08F04D2E}" type="presOf" srcId="{F1641ED6-85BC-4C70-9B86-57D02F9107CC}" destId="{9DAB6F64-E47F-4FB7-8B4E-B856C73D03DD}" srcOrd="0" destOrd="0" presId="urn:microsoft.com/office/officeart/2005/8/layout/chevron2"/>
    <dgm:cxn modelId="{3D57CC16-A171-479A-B1D6-8C5901CC90B8}" srcId="{FBE7DC15-D0A5-41A5-8D8B-C61B9529AB81}" destId="{77816255-94AF-422B-989F-06B060629760}" srcOrd="0" destOrd="0" parTransId="{78736BE9-58EE-44C6-88FA-B1843625A81F}" sibTransId="{7CE8BCD5-36E2-4D15-80BB-AF85E636E857}"/>
    <dgm:cxn modelId="{8DB5FD7F-92D5-4DA5-92F1-00D96D7E96D4}" type="presOf" srcId="{CB8DBE86-5521-4C39-80E9-A0B098269860}" destId="{837272A8-5388-4BBC-A39D-18C8C61645CA}" srcOrd="0" destOrd="0" presId="urn:microsoft.com/office/officeart/2005/8/layout/chevron2"/>
    <dgm:cxn modelId="{0AB67D6F-47B9-4A43-A368-73EF6CFF8508}" srcId="{77816255-94AF-422B-989F-06B060629760}" destId="{CB8DBE86-5521-4C39-80E9-A0B098269860}" srcOrd="0" destOrd="0" parTransId="{EF7A4572-755A-4777-A917-A06076B1EFC1}" sibTransId="{1D6F1AFF-59C6-4569-B784-0539C9F72682}"/>
    <dgm:cxn modelId="{42F11CAC-7B26-4B8F-B378-EBFCDFD20097}" srcId="{F1641ED6-85BC-4C70-9B86-57D02F9107CC}" destId="{B26DFC73-2917-462C-ADBA-B31D22776AA0}" srcOrd="0" destOrd="0" parTransId="{B89D1D30-1FA5-4FCF-BAA1-3D23FB47F8C6}" sibTransId="{6336C9A9-B32E-4EC2-AC37-BC665E45867D}"/>
    <dgm:cxn modelId="{07A979DD-1792-4927-98C9-F7E635A1088B}" type="presOf" srcId="{3062E5C8-F20B-4417-978B-DB97D59D551D}" destId="{111CF2A8-D1BD-428D-8585-2C3E8BBD4841}" srcOrd="0" destOrd="0" presId="urn:microsoft.com/office/officeart/2005/8/layout/chevron2"/>
    <dgm:cxn modelId="{D9A822E2-6BF9-4C08-A534-71FE6149CDE1}" type="presOf" srcId="{77816255-94AF-422B-989F-06B060629760}" destId="{551DA360-CF2C-48A6-82AD-D18B85C4B0A5}" srcOrd="0" destOrd="0" presId="urn:microsoft.com/office/officeart/2005/8/layout/chevron2"/>
    <dgm:cxn modelId="{5B5D3EEF-D400-4484-87DF-DDDE51BF4A98}" type="presParOf" srcId="{F0794B9C-E57E-42E3-A0DD-EFBC5FA5E11F}" destId="{D24317EE-66E8-4271-98EE-C7E5E92FCE3E}" srcOrd="0" destOrd="0" presId="urn:microsoft.com/office/officeart/2005/8/layout/chevron2"/>
    <dgm:cxn modelId="{73110AFD-E204-4B53-BB0E-CC88B2A1DF9F}" type="presParOf" srcId="{D24317EE-66E8-4271-98EE-C7E5E92FCE3E}" destId="{551DA360-CF2C-48A6-82AD-D18B85C4B0A5}" srcOrd="0" destOrd="0" presId="urn:microsoft.com/office/officeart/2005/8/layout/chevron2"/>
    <dgm:cxn modelId="{D76FA53B-E693-408A-877C-2B2CD383DAE5}" type="presParOf" srcId="{D24317EE-66E8-4271-98EE-C7E5E92FCE3E}" destId="{837272A8-5388-4BBC-A39D-18C8C61645CA}" srcOrd="1" destOrd="0" presId="urn:microsoft.com/office/officeart/2005/8/layout/chevron2"/>
    <dgm:cxn modelId="{F457624A-6ADA-42F4-ACD9-7F8D127F1698}" type="presParOf" srcId="{F0794B9C-E57E-42E3-A0DD-EFBC5FA5E11F}" destId="{F4E56429-44D0-45ED-9E85-9544B9B33588}" srcOrd="1" destOrd="0" presId="urn:microsoft.com/office/officeart/2005/8/layout/chevron2"/>
    <dgm:cxn modelId="{C35815A0-6350-4568-8CDD-0BAEBEB6EDB8}" type="presParOf" srcId="{F0794B9C-E57E-42E3-A0DD-EFBC5FA5E11F}" destId="{20B2AEF1-436F-437D-8AA0-FDF82D457E6C}" srcOrd="2" destOrd="0" presId="urn:microsoft.com/office/officeart/2005/8/layout/chevron2"/>
    <dgm:cxn modelId="{A389B247-2093-4D96-81EA-724C3039653E}" type="presParOf" srcId="{20B2AEF1-436F-437D-8AA0-FDF82D457E6C}" destId="{9DAB6F64-E47F-4FB7-8B4E-B856C73D03DD}" srcOrd="0" destOrd="0" presId="urn:microsoft.com/office/officeart/2005/8/layout/chevron2"/>
    <dgm:cxn modelId="{252D2287-836E-4A0C-A011-24ED4CCD344F}" type="presParOf" srcId="{20B2AEF1-436F-437D-8AA0-FDF82D457E6C}" destId="{3D59D19E-09FE-4393-8A2C-C8F0F7E485CE}" srcOrd="1" destOrd="0" presId="urn:microsoft.com/office/officeart/2005/8/layout/chevron2"/>
    <dgm:cxn modelId="{911A8596-FE6B-4EF9-A096-918633D84AAA}" type="presParOf" srcId="{F0794B9C-E57E-42E3-A0DD-EFBC5FA5E11F}" destId="{76EE37A2-01A8-4C08-A076-5164746F1706}" srcOrd="3" destOrd="0" presId="urn:microsoft.com/office/officeart/2005/8/layout/chevron2"/>
    <dgm:cxn modelId="{AE847AAB-1500-4BDB-AD62-6B853D4219A7}" type="presParOf" srcId="{F0794B9C-E57E-42E3-A0DD-EFBC5FA5E11F}" destId="{CE9E5539-2F63-4709-B791-1005221DAC6E}" srcOrd="4" destOrd="0" presId="urn:microsoft.com/office/officeart/2005/8/layout/chevron2"/>
    <dgm:cxn modelId="{FB8B2D43-2715-404F-943E-5FC5DE68760E}" type="presParOf" srcId="{CE9E5539-2F63-4709-B791-1005221DAC6E}" destId="{111CF2A8-D1BD-428D-8585-2C3E8BBD4841}" srcOrd="0" destOrd="0" presId="urn:microsoft.com/office/officeart/2005/8/layout/chevron2"/>
    <dgm:cxn modelId="{A49E96F9-28B6-470C-8D84-00AB989AC896}" type="presParOf" srcId="{CE9E5539-2F63-4709-B791-1005221DAC6E}" destId="{5C6EF629-CBC2-4B3F-B1A8-213004F59361}" srcOrd="1" destOrd="0" presId="urn:microsoft.com/office/officeart/2005/8/layout/chevron2"/>
    <dgm:cxn modelId="{DE77CA69-ECF7-4905-AB2F-6F97CBF5B63B}" type="presParOf" srcId="{F0794B9C-E57E-42E3-A0DD-EFBC5FA5E11F}" destId="{1B178BBF-B2B9-4FE2-B03E-7BFDFAB209DB}" srcOrd="5" destOrd="0" presId="urn:microsoft.com/office/officeart/2005/8/layout/chevron2"/>
    <dgm:cxn modelId="{593F25C7-9542-4B3B-AE12-13E48C0D4AFB}" type="presParOf" srcId="{F0794B9C-E57E-42E3-A0DD-EFBC5FA5E11F}" destId="{BFDE3655-D0C8-4FFE-8990-26BB497FAE24}" srcOrd="6" destOrd="0" presId="urn:microsoft.com/office/officeart/2005/8/layout/chevron2"/>
    <dgm:cxn modelId="{9730868E-95A2-4455-8B75-A230405F0C2D}" type="presParOf" srcId="{BFDE3655-D0C8-4FFE-8990-26BB497FAE24}" destId="{8BF404CF-F6B9-4B76-A9DA-29E3E1077BC2}" srcOrd="0" destOrd="0" presId="urn:microsoft.com/office/officeart/2005/8/layout/chevron2"/>
    <dgm:cxn modelId="{55A811B8-7CE8-4D3F-8FDD-DEF779493461}" type="presParOf" srcId="{BFDE3655-D0C8-4FFE-8990-26BB497FAE24}" destId="{A849B147-FB33-406E-AC25-71828FD05EE8}" srcOrd="1" destOrd="0" presId="urn:microsoft.com/office/officeart/2005/8/layout/chevron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0.06791</cdr:x>
      <cdr:y>0.87512</cdr:y>
    </cdr:from>
    <cdr:to>
      <cdr:x>0.96321</cdr:x>
      <cdr:y>0.93993</cdr:y>
    </cdr:to>
    <cdr:sp macro="" textlink="">
      <cdr:nvSpPr>
        <cdr:cNvPr id="2" name="Rectángulo 1"/>
        <cdr:cNvSpPr/>
      </cdr:nvSpPr>
      <cdr:spPr>
        <a:xfrm xmlns:a="http://schemas.openxmlformats.org/drawingml/2006/main">
          <a:off x="421954" y="4271962"/>
          <a:ext cx="5562600" cy="316379"/>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s-ES" b="1" dirty="0" smtClean="0">
              <a:solidFill>
                <a:schemeClr val="tx1"/>
              </a:solidFill>
            </a:rPr>
            <a:t>  </a:t>
          </a:r>
          <a:r>
            <a:rPr lang="es-ES" b="1"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Eje </a:t>
          </a:r>
          <a:r>
            <a:rPr lang="es-ES" b="1" dirty="0" smtClean="0">
              <a:solidFill>
                <a:schemeClr val="tx1"/>
              </a:solidFill>
            </a:rPr>
            <a:t>1             	       Eje 2                   Eje 3                       Eje 4                      Eje 5</a:t>
          </a:r>
          <a:endParaRPr lang="es-ES" b="1" dirty="0">
            <a:solidFill>
              <a:schemeClr val="tx1"/>
            </a:solidFill>
          </a:endParaRPr>
        </a:p>
      </cdr:txBody>
    </cdr:sp>
  </cdr:relSizeAnchor>
  <cdr:relSizeAnchor xmlns:cdr="http://schemas.openxmlformats.org/drawingml/2006/chartDrawing">
    <cdr:from>
      <cdr:x>0.11697</cdr:x>
      <cdr:y>0.93945</cdr:y>
    </cdr:from>
    <cdr:to>
      <cdr:x>0.33773</cdr:x>
      <cdr:y>0.98439</cdr:y>
    </cdr:to>
    <cdr:sp macro="" textlink="">
      <cdr:nvSpPr>
        <cdr:cNvPr id="3" name="Rectángulo 2"/>
        <cdr:cNvSpPr/>
      </cdr:nvSpPr>
      <cdr:spPr>
        <a:xfrm xmlns:a="http://schemas.openxmlformats.org/drawingml/2006/main">
          <a:off x="726754" y="4729162"/>
          <a:ext cx="1371600" cy="226221"/>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r>
            <a:rPr lang="es-ES" sz="900" dirty="0" smtClean="0"/>
            <a:t>Proyectos presentados</a:t>
          </a:r>
          <a:endParaRPr lang="es-ES" sz="900" dirty="0"/>
        </a:p>
      </cdr:txBody>
    </cdr:sp>
  </cdr:relSizeAnchor>
  <cdr:relSizeAnchor xmlns:cdr="http://schemas.openxmlformats.org/drawingml/2006/chartDrawing">
    <cdr:from>
      <cdr:x>0.38678</cdr:x>
      <cdr:y>0.93993</cdr:y>
    </cdr:from>
    <cdr:to>
      <cdr:x>0.57075</cdr:x>
      <cdr:y>1</cdr:y>
    </cdr:to>
    <cdr:sp macro="" textlink="">
      <cdr:nvSpPr>
        <cdr:cNvPr id="4" name="Rectángulo 3"/>
        <cdr:cNvSpPr/>
      </cdr:nvSpPr>
      <cdr:spPr>
        <a:xfrm xmlns:a="http://schemas.openxmlformats.org/drawingml/2006/main">
          <a:off x="2403154" y="4731586"/>
          <a:ext cx="1143000" cy="302376"/>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ES" sz="900" dirty="0" smtClean="0">
              <a:latin typeface="Open Sans" panose="020B0606030504020204" pitchFamily="34" charset="0"/>
              <a:ea typeface="Open Sans" panose="020B0606030504020204" pitchFamily="34" charset="0"/>
              <a:cs typeface="Open Sans" panose="020B0606030504020204" pitchFamily="34" charset="0"/>
            </a:rPr>
            <a:t>Autorizados 2ª fase</a:t>
          </a:r>
          <a:endParaRPr lang="es-ES" sz="900" dirty="0">
            <a:latin typeface="Open Sans" panose="020B0606030504020204" pitchFamily="34" charset="0"/>
            <a:ea typeface="Open Sans" panose="020B0606030504020204" pitchFamily="34" charset="0"/>
            <a:cs typeface="Open Sans" panose="020B0606030504020204" pitchFamily="34" charset="0"/>
          </a:endParaRPr>
        </a:p>
      </cdr:txBody>
    </cdr:sp>
  </cdr:relSizeAnchor>
  <cdr:relSizeAnchor xmlns:cdr="http://schemas.openxmlformats.org/drawingml/2006/chartDrawing">
    <cdr:from>
      <cdr:x>0.61981</cdr:x>
      <cdr:y>0.93945</cdr:y>
    </cdr:from>
    <cdr:to>
      <cdr:x>0.75471</cdr:x>
      <cdr:y>0.98486</cdr:y>
    </cdr:to>
    <cdr:sp macro="" textlink="">
      <cdr:nvSpPr>
        <cdr:cNvPr id="5" name="Rectángulo 4"/>
        <cdr:cNvSpPr/>
      </cdr:nvSpPr>
      <cdr:spPr>
        <a:xfrm xmlns:a="http://schemas.openxmlformats.org/drawingml/2006/main">
          <a:off x="3850975" y="4729156"/>
          <a:ext cx="838179" cy="228606"/>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ES" sz="900" dirty="0" smtClean="0">
              <a:latin typeface="Open Sans" panose="020B0606030504020204" pitchFamily="34" charset="0"/>
              <a:ea typeface="Open Sans" panose="020B0606030504020204" pitchFamily="34" charset="0"/>
              <a:cs typeface="Open Sans" panose="020B0606030504020204" pitchFamily="34" charset="0"/>
            </a:rPr>
            <a:t>Aprobados</a:t>
          </a:r>
          <a:endParaRPr lang="es-ES" sz="900" dirty="0">
            <a:latin typeface="Open Sans" panose="020B0606030504020204" pitchFamily="34" charset="0"/>
            <a:ea typeface="Open Sans" panose="020B0606030504020204" pitchFamily="34" charset="0"/>
            <a:cs typeface="Open Sans" panose="020B0606030504020204" pitchFamily="34" charset="0"/>
          </a:endParaRPr>
        </a:p>
      </cdr:txBody>
    </cdr:sp>
  </cdr:relSizeAnchor>
  <cdr:relSizeAnchor xmlns:cdr="http://schemas.openxmlformats.org/drawingml/2006/chartDrawing">
    <cdr:from>
      <cdr:x>0.76698</cdr:x>
      <cdr:y>0.93945</cdr:y>
    </cdr:from>
    <cdr:to>
      <cdr:x>0.98774</cdr:x>
      <cdr:y>0.98439</cdr:y>
    </cdr:to>
    <cdr:sp macro="" textlink="">
      <cdr:nvSpPr>
        <cdr:cNvPr id="6" name="Rectángulo 5"/>
        <cdr:cNvSpPr/>
      </cdr:nvSpPr>
      <cdr:spPr>
        <a:xfrm xmlns:a="http://schemas.openxmlformats.org/drawingml/2006/main">
          <a:off x="4765354" y="4729162"/>
          <a:ext cx="1371600" cy="226221"/>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ES" sz="900" dirty="0" smtClean="0"/>
            <a:t>Tasa de éxito 1ª fase</a:t>
          </a:r>
          <a:endParaRPr lang="es-ES" sz="9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latinLnBrk="0">
              <a:defRPr lang="es-ES" sz="1200"/>
            </a:lvl1pPr>
          </a:lstStyle>
          <a:p>
            <a:endParaRPr lang="es-ES" dirty="0"/>
          </a:p>
        </p:txBody>
      </p:sp>
      <p:sp>
        <p:nvSpPr>
          <p:cNvPr id="3" name="Date Placehold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latinLnBrk="0">
              <a:defRPr lang="es-ES" sz="1200"/>
            </a:lvl1pPr>
          </a:lstStyle>
          <a:p>
            <a:fld id="{D83FDC75-7F73-4A4A-A77C-09AADF00E0EA}" type="datetimeFigureOut">
              <a:rPr lang="es-ES" smtClean="0"/>
              <a:pPr/>
              <a:t>06/03/2017</a:t>
            </a:fld>
            <a:endParaRPr lang="es-ES" dirty="0"/>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latinLnBrk="0">
              <a:defRPr lang="es-ES" sz="1200"/>
            </a:lvl1pPr>
          </a:lstStyle>
          <a:p>
            <a:endParaRPr lang="es-ES" dirty="0"/>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latinLnBrk="0">
              <a:defRPr lang="es-ES" sz="1200"/>
            </a:lvl1pPr>
          </a:lstStyle>
          <a:p>
            <a:fld id="{459226BF-1F13-42D3-80DC-373E7ADD1EBC}" type="slidenum">
              <a:rPr lang="es-ES" smtClean="0"/>
              <a:pPr/>
              <a:t>‹Nº›</a:t>
            </a:fld>
            <a:endParaRPr lang="es-ES" dirty="0"/>
          </a:p>
        </p:txBody>
      </p:sp>
    </p:spTree>
    <p:extLst>
      <p:ext uri="{BB962C8B-B14F-4D97-AF65-F5344CB8AC3E}">
        <p14:creationId xmlns:p14="http://schemas.microsoft.com/office/powerpoint/2010/main" val="7604536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latinLnBrk="0">
              <a:defRPr lang="es-ES" sz="1200"/>
            </a:lvl1pPr>
          </a:lstStyle>
          <a:p>
            <a:endParaRPr lang="es-E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latinLnBrk="0">
              <a:defRPr lang="es-ES" sz="1200"/>
            </a:lvl1pPr>
          </a:lstStyle>
          <a:p>
            <a:fld id="{48AEF76B-3757-4A0B-AF93-28494465C1DD}" type="datetimeFigureOut">
              <a:rPr lang="es-ES"/>
              <a:pPr/>
              <a:t>06/03/2017</a:t>
            </a:fld>
            <a:endParaRPr lang="es-E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latinLnBrk="0">
              <a:defRPr lang="es-ES" sz="1200"/>
            </a:lvl1pPr>
          </a:lstStyle>
          <a:p>
            <a:endParaRPr lang="es-E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latinLnBrk="0">
              <a:defRPr lang="es-ES" sz="1200"/>
            </a:lvl1pPr>
          </a:lstStyle>
          <a:p>
            <a:fld id="{75693FD4-8F83-4EF7-AC3F-0DC0388986B0}" type="slidenum">
              <a:rPr/>
              <a:pPr/>
              <a:t>‹Nº›</a:t>
            </a:fld>
            <a:endParaRPr lang="es-ES"/>
          </a:p>
        </p:txBody>
      </p:sp>
    </p:spTree>
    <p:extLst>
      <p:ext uri="{BB962C8B-B14F-4D97-AF65-F5344CB8AC3E}">
        <p14:creationId xmlns:p14="http://schemas.microsoft.com/office/powerpoint/2010/main" val="744737610"/>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a:t>
            </a:fld>
            <a:endParaRPr lang="fr-FR"/>
          </a:p>
        </p:txBody>
      </p:sp>
    </p:spTree>
    <p:extLst>
      <p:ext uri="{BB962C8B-B14F-4D97-AF65-F5344CB8AC3E}">
        <p14:creationId xmlns:p14="http://schemas.microsoft.com/office/powerpoint/2010/main" val="355745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11</a:t>
            </a:fld>
            <a:endParaRPr lang="fr-FR"/>
          </a:p>
        </p:txBody>
      </p:sp>
    </p:spTree>
    <p:extLst>
      <p:ext uri="{BB962C8B-B14F-4D97-AF65-F5344CB8AC3E}">
        <p14:creationId xmlns:p14="http://schemas.microsoft.com/office/powerpoint/2010/main" val="1025272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12</a:t>
            </a:fld>
            <a:endParaRPr lang="fr-FR"/>
          </a:p>
        </p:txBody>
      </p:sp>
    </p:spTree>
    <p:extLst>
      <p:ext uri="{BB962C8B-B14F-4D97-AF65-F5344CB8AC3E}">
        <p14:creationId xmlns:p14="http://schemas.microsoft.com/office/powerpoint/2010/main" val="2646480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13</a:t>
            </a:fld>
            <a:endParaRPr lang="fr-FR"/>
          </a:p>
        </p:txBody>
      </p:sp>
    </p:spTree>
    <p:extLst>
      <p:ext uri="{BB962C8B-B14F-4D97-AF65-F5344CB8AC3E}">
        <p14:creationId xmlns:p14="http://schemas.microsoft.com/office/powerpoint/2010/main" val="2859935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21</a:t>
            </a:fld>
            <a:endParaRPr lang="fr-FR"/>
          </a:p>
        </p:txBody>
      </p:sp>
    </p:spTree>
    <p:extLst>
      <p:ext uri="{BB962C8B-B14F-4D97-AF65-F5344CB8AC3E}">
        <p14:creationId xmlns:p14="http://schemas.microsoft.com/office/powerpoint/2010/main" val="3764395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22</a:t>
            </a:fld>
            <a:endParaRPr lang="fr-FR"/>
          </a:p>
        </p:txBody>
      </p:sp>
    </p:spTree>
    <p:extLst>
      <p:ext uri="{BB962C8B-B14F-4D97-AF65-F5344CB8AC3E}">
        <p14:creationId xmlns:p14="http://schemas.microsoft.com/office/powerpoint/2010/main" val="24831132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23</a:t>
            </a:fld>
            <a:endParaRPr lang="fr-FR"/>
          </a:p>
        </p:txBody>
      </p:sp>
    </p:spTree>
    <p:extLst>
      <p:ext uri="{BB962C8B-B14F-4D97-AF65-F5344CB8AC3E}">
        <p14:creationId xmlns:p14="http://schemas.microsoft.com/office/powerpoint/2010/main" val="7635342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24</a:t>
            </a:fld>
            <a:endParaRPr lang="fr-FR"/>
          </a:p>
        </p:txBody>
      </p:sp>
    </p:spTree>
    <p:extLst>
      <p:ext uri="{BB962C8B-B14F-4D97-AF65-F5344CB8AC3E}">
        <p14:creationId xmlns:p14="http://schemas.microsoft.com/office/powerpoint/2010/main" val="2992621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pt-BR"/>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36</a:t>
            </a:fld>
            <a:endParaRPr lang="es-ES"/>
          </a:p>
        </p:txBody>
      </p:sp>
    </p:spTree>
    <p:extLst>
      <p:ext uri="{BB962C8B-B14F-4D97-AF65-F5344CB8AC3E}">
        <p14:creationId xmlns:p14="http://schemas.microsoft.com/office/powerpoint/2010/main" val="1465594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703263" y="800100"/>
            <a:ext cx="5330825" cy="3998913"/>
          </a:xfrm>
        </p:spPr>
      </p:sp>
      <p:sp>
        <p:nvSpPr>
          <p:cNvPr id="3" name="Marcador de notas 2"/>
          <p:cNvSpPr>
            <a:spLocks noGrp="1"/>
          </p:cNvSpPr>
          <p:nvPr>
            <p:ph type="body" idx="1"/>
          </p:nvPr>
        </p:nvSpPr>
        <p:spPr/>
        <p:txBody>
          <a:bodyPr/>
          <a:lstStyle/>
          <a:p>
            <a:pPr marL="0" indent="0">
              <a:buNone/>
            </a:pPr>
            <a:endParaRPr lang="pt-BR" dirty="0" smtClean="0"/>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37</a:t>
            </a:fld>
            <a:endParaRPr lang="es-ES"/>
          </a:p>
        </p:txBody>
      </p:sp>
    </p:spTree>
    <p:extLst>
      <p:ext uri="{BB962C8B-B14F-4D97-AF65-F5344CB8AC3E}">
        <p14:creationId xmlns:p14="http://schemas.microsoft.com/office/powerpoint/2010/main" val="39291542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err="1" smtClean="0"/>
              <a:t>Qq</a:t>
            </a:r>
            <a:r>
              <a:rPr lang="pt-BR" dirty="0" smtClean="0"/>
              <a:t> pessoa que representa uma entidade e que deseja participar numa candidatura de projeto </a:t>
            </a:r>
            <a:r>
              <a:rPr lang="pt-BR" dirty="0" err="1" smtClean="0"/>
              <a:t>Sudoe</a:t>
            </a:r>
            <a:r>
              <a:rPr lang="pt-BR" dirty="0" smtClean="0"/>
              <a:t> deve obrigatoriamente registar-se como usuário em </a:t>
            </a:r>
            <a:r>
              <a:rPr lang="pt-BR" dirty="0" err="1" smtClean="0"/>
              <a:t>eSudoe</a:t>
            </a:r>
            <a:r>
              <a:rPr lang="pt-BR" dirty="0" smtClean="0"/>
              <a:t>. Os campos a preencher consistem no usuário, nome, apelido e e-mail da pessoa. Depois</a:t>
            </a:r>
            <a:r>
              <a:rPr lang="pt-BR" baseline="0" dirty="0" smtClean="0"/>
              <a:t> o usuário receberá um </a:t>
            </a:r>
            <a:r>
              <a:rPr lang="pt-BR" baseline="0" dirty="0" err="1" smtClean="0"/>
              <a:t>email</a:t>
            </a:r>
            <a:r>
              <a:rPr lang="pt-BR" baseline="0" dirty="0" smtClean="0"/>
              <a:t> de ativação da conta. Depois poderá aceder à seção 2)</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38</a:t>
            </a:fld>
            <a:endParaRPr lang="es-ES"/>
          </a:p>
        </p:txBody>
      </p:sp>
    </p:spTree>
    <p:extLst>
      <p:ext uri="{BB962C8B-B14F-4D97-AF65-F5344CB8AC3E}">
        <p14:creationId xmlns:p14="http://schemas.microsoft.com/office/powerpoint/2010/main" val="2120843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baseline="0" dirty="0" smtClean="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3</a:t>
            </a:fld>
            <a:endParaRPr lang="fr-FR"/>
          </a:p>
        </p:txBody>
      </p:sp>
    </p:spTree>
    <p:extLst>
      <p:ext uri="{BB962C8B-B14F-4D97-AF65-F5344CB8AC3E}">
        <p14:creationId xmlns:p14="http://schemas.microsoft.com/office/powerpoint/2010/main" val="6423079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err="1" smtClean="0"/>
              <a:t>Qq</a:t>
            </a:r>
            <a:r>
              <a:rPr lang="pt-BR" dirty="0" smtClean="0"/>
              <a:t> pessoa que representa uma entidade e que deseja participar numa candidatura de projeto </a:t>
            </a:r>
            <a:r>
              <a:rPr lang="pt-BR" dirty="0" err="1" smtClean="0"/>
              <a:t>Sudoe</a:t>
            </a:r>
            <a:r>
              <a:rPr lang="pt-BR" dirty="0" smtClean="0"/>
              <a:t> deve obrigatoriamente registar-se como usuário em </a:t>
            </a:r>
            <a:r>
              <a:rPr lang="pt-BR" dirty="0" err="1" smtClean="0"/>
              <a:t>eSudoe</a:t>
            </a:r>
            <a:r>
              <a:rPr lang="pt-BR" dirty="0" smtClean="0"/>
              <a:t>. Os campos a preencher consistem no usuário, nome, apelido e e-mail da pessoa. Depois</a:t>
            </a:r>
            <a:r>
              <a:rPr lang="pt-BR" baseline="0" dirty="0" smtClean="0"/>
              <a:t> o usuário receberá um </a:t>
            </a:r>
            <a:r>
              <a:rPr lang="pt-BR" baseline="0" dirty="0" err="1" smtClean="0"/>
              <a:t>email</a:t>
            </a:r>
            <a:r>
              <a:rPr lang="pt-BR" baseline="0" dirty="0" smtClean="0"/>
              <a:t> de ativação da conta. Depois poderá aceder à seção 2)</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39</a:t>
            </a:fld>
            <a:endParaRPr lang="es-ES"/>
          </a:p>
        </p:txBody>
      </p:sp>
    </p:spTree>
    <p:extLst>
      <p:ext uri="{BB962C8B-B14F-4D97-AF65-F5344CB8AC3E}">
        <p14:creationId xmlns:p14="http://schemas.microsoft.com/office/powerpoint/2010/main" val="3607105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pt-BR" sz="1200" b="0" i="0" kern="1200" dirty="0" smtClean="0">
                <a:solidFill>
                  <a:schemeClr val="tx1"/>
                </a:solidFill>
                <a:effectLst/>
                <a:latin typeface="+mn-lt"/>
                <a:ea typeface="+mn-ea"/>
                <a:cs typeface="+mn-cs"/>
              </a:rPr>
              <a:t>2) </a:t>
            </a:r>
            <a:r>
              <a:rPr lang="pt-BR" sz="1200" b="0" i="0" kern="1200" dirty="0" err="1" smtClean="0">
                <a:solidFill>
                  <a:schemeClr val="tx1"/>
                </a:solidFill>
                <a:effectLst/>
                <a:latin typeface="+mn-lt"/>
                <a:ea typeface="+mn-ea"/>
                <a:cs typeface="+mn-cs"/>
              </a:rPr>
              <a:t>Qq</a:t>
            </a:r>
            <a:r>
              <a:rPr lang="pt-BR" sz="1200" b="0" i="0" kern="1200" dirty="0" smtClean="0">
                <a:solidFill>
                  <a:schemeClr val="tx1"/>
                </a:solidFill>
                <a:effectLst/>
                <a:latin typeface="+mn-lt"/>
                <a:ea typeface="+mn-ea"/>
                <a:cs typeface="+mn-cs"/>
              </a:rPr>
              <a:t> entidade que pretende fazer parte de uma parceria de projeto, como BP ou B, deverá estar previamente registada em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Após a realização deste processo, será atribuído automaticamente à entidade um código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Este código será então válido para toda a duração do Programa de Cooperação 2014-2020 e por conseguinte para o conjunto das convocatórias de projetos.</a:t>
            </a:r>
            <a:r>
              <a:rPr lang="pt-BR" dirty="0" smtClean="0"/>
              <a:t/>
            </a:r>
            <a:br>
              <a:rPr lang="pt-BR" dirty="0" smtClean="0"/>
            </a:br>
            <a:r>
              <a:rPr lang="pt-BR" sz="1200" b="0" i="0" kern="1200" dirty="0" smtClean="0">
                <a:solidFill>
                  <a:schemeClr val="tx1"/>
                </a:solidFill>
                <a:effectLst/>
                <a:latin typeface="+mn-lt"/>
                <a:ea typeface="+mn-ea"/>
                <a:cs typeface="+mn-cs"/>
              </a:rPr>
              <a:t>Este registo prévio refere-se apenas às entidades que desejarão receber uma ajuda FEDER. Estas entidades participarão nos projetos como BP ou B. Os parceiros associados (parceiros que participarão nos projetos mas que não receberão ajuda FEDER) não deverão estar registados.</a:t>
            </a:r>
          </a:p>
          <a:p>
            <a:endParaRPr lang="pt-BR" sz="1200" b="0" i="0" kern="1200" dirty="0" smtClean="0">
              <a:solidFill>
                <a:schemeClr val="tx1"/>
              </a:solidFill>
              <a:effectLst/>
              <a:latin typeface="+mn-lt"/>
              <a:ea typeface="+mn-ea"/>
              <a:cs typeface="+mn-cs"/>
            </a:endParaRPr>
          </a:p>
          <a:p>
            <a:r>
              <a:rPr lang="pt-BR" sz="1200" b="0" i="0" kern="1200" dirty="0" smtClean="0">
                <a:solidFill>
                  <a:schemeClr val="tx1"/>
                </a:solidFill>
                <a:effectLst/>
                <a:latin typeface="+mn-lt"/>
                <a:ea typeface="+mn-ea"/>
                <a:cs typeface="+mn-cs"/>
              </a:rPr>
              <a:t>Dados solicitados:</a:t>
            </a:r>
            <a:r>
              <a:rPr lang="pt-BR" sz="1200" b="0" i="0" kern="1200" baseline="0" dirty="0" smtClean="0">
                <a:solidFill>
                  <a:schemeClr val="tx1"/>
                </a:solidFill>
                <a:effectLst/>
                <a:latin typeface="+mn-lt"/>
                <a:ea typeface="+mn-ea"/>
                <a:cs typeface="+mn-cs"/>
              </a:rPr>
              <a:t> .......</a:t>
            </a:r>
            <a:endParaRPr lang="pt-BR" sz="1200" b="0" i="0" kern="1200" dirty="0" smtClean="0">
              <a:solidFill>
                <a:schemeClr val="tx1"/>
              </a:solidFill>
              <a:effectLst/>
              <a:latin typeface="+mn-lt"/>
              <a:ea typeface="+mn-ea"/>
              <a:cs typeface="+mn-cs"/>
            </a:endParaRPr>
          </a:p>
          <a:p>
            <a:r>
              <a:rPr lang="pt-BR" dirty="0" smtClean="0"/>
              <a:t/>
            </a:r>
            <a:br>
              <a:rPr lang="pt-BR" dirty="0" smtClean="0"/>
            </a:br>
            <a:r>
              <a:rPr lang="pt-BR" sz="1200" b="1" i="0" kern="1200" dirty="0" smtClean="0">
                <a:solidFill>
                  <a:schemeClr val="tx1"/>
                </a:solidFill>
                <a:effectLst/>
                <a:latin typeface="+mn-lt"/>
                <a:ea typeface="+mn-ea"/>
                <a:cs typeface="+mn-cs"/>
              </a:rPr>
              <a:t>Antes de registar uma entidade</a:t>
            </a:r>
            <a:endParaRPr lang="pt-BR" sz="1200" b="0" i="0" kern="1200" dirty="0" smtClean="0">
              <a:solidFill>
                <a:schemeClr val="tx1"/>
              </a:solidFill>
              <a:effectLst/>
              <a:latin typeface="+mn-lt"/>
              <a:ea typeface="+mn-ea"/>
              <a:cs typeface="+mn-cs"/>
            </a:endParaRPr>
          </a:p>
          <a:p>
            <a:r>
              <a:rPr lang="pt-BR" sz="1200" b="0" i="0" kern="1200" dirty="0" smtClean="0">
                <a:solidFill>
                  <a:schemeClr val="tx1"/>
                </a:solidFill>
                <a:effectLst/>
                <a:latin typeface="+mn-lt"/>
                <a:ea typeface="+mn-ea"/>
                <a:cs typeface="+mn-cs"/>
              </a:rPr>
              <a:t>O código entidade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é válido para a entidade, não é nominativo nem associado a um trabalhador da entidade.</a:t>
            </a:r>
          </a:p>
          <a:p>
            <a:r>
              <a:rPr lang="pt-BR" sz="1200" b="0" i="0" kern="1200" dirty="0" smtClean="0">
                <a:solidFill>
                  <a:schemeClr val="tx1"/>
                </a:solidFill>
                <a:effectLst/>
                <a:latin typeface="+mn-lt"/>
                <a:ea typeface="+mn-ea"/>
                <a:cs typeface="+mn-cs"/>
              </a:rPr>
              <a:t>Em contrapartida, em função do tipo de entidade, o Programa </a:t>
            </a:r>
            <a:r>
              <a:rPr lang="pt-BR" sz="1200" b="0" i="0" kern="1200" dirty="0" err="1" smtClean="0">
                <a:solidFill>
                  <a:schemeClr val="tx1"/>
                </a:solidFill>
                <a:effectLst/>
                <a:latin typeface="+mn-lt"/>
                <a:ea typeface="+mn-ea"/>
                <a:cs typeface="+mn-cs"/>
              </a:rPr>
              <a:t>Interreg</a:t>
            </a:r>
            <a:r>
              <a:rPr lang="pt-BR" sz="1200" b="0" i="0" kern="1200" dirty="0" smtClean="0">
                <a:solidFill>
                  <a:schemeClr val="tx1"/>
                </a:solidFill>
                <a:effectLst/>
                <a:latin typeface="+mn-lt"/>
                <a:ea typeface="+mn-ea"/>
                <a:cs typeface="+mn-cs"/>
              </a:rPr>
              <a:t> </a:t>
            </a:r>
            <a:r>
              <a:rPr lang="pt-BR" sz="1200" b="0" i="0" kern="1200" dirty="0" err="1" smtClean="0">
                <a:solidFill>
                  <a:schemeClr val="tx1"/>
                </a:solidFill>
                <a:effectLst/>
                <a:latin typeface="+mn-lt"/>
                <a:ea typeface="+mn-ea"/>
                <a:cs typeface="+mn-cs"/>
              </a:rPr>
              <a:t>Sudoe</a:t>
            </a:r>
            <a:r>
              <a:rPr lang="pt-BR" sz="1200" b="0" i="0" kern="1200" dirty="0" smtClean="0">
                <a:solidFill>
                  <a:schemeClr val="tx1"/>
                </a:solidFill>
                <a:effectLst/>
                <a:latin typeface="+mn-lt"/>
                <a:ea typeface="+mn-ea"/>
                <a:cs typeface="+mn-cs"/>
              </a:rPr>
              <a:t> permite que o registo seja realizado ao nível de uma Direção-Geral, de um laboratório de investigação, de uma faculdade, etc. </a:t>
            </a:r>
            <a:r>
              <a:rPr lang="pt-BR" dirty="0" smtClean="0"/>
              <a:t/>
            </a:r>
            <a:br>
              <a:rPr lang="pt-BR" dirty="0" smtClean="0"/>
            </a:b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dispõe de um motor de pesquisa das entidades registadas. Antes de iniciar o registo da sua entidade, verifique que a mesma ainda não se encontra registada.</a:t>
            </a:r>
          </a:p>
          <a:p>
            <a:r>
              <a:rPr lang="pt-BR" dirty="0" smtClean="0"/>
              <a:t/>
            </a:r>
            <a:br>
              <a:rPr lang="pt-BR" dirty="0" smtClean="0"/>
            </a:br>
            <a:r>
              <a:rPr lang="pt-BR" sz="1200" b="0" i="0" kern="1200" dirty="0" smtClean="0">
                <a:solidFill>
                  <a:schemeClr val="tx1"/>
                </a:solidFill>
                <a:effectLst/>
                <a:latin typeface="+mn-lt"/>
                <a:ea typeface="+mn-ea"/>
                <a:cs typeface="+mn-cs"/>
              </a:rPr>
              <a:t>Se a sua entidade já estiver registada, deverá simplesmente introduzir o seu código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e comunicá-lo ao BP do seu projeto de modo a que possa vinculá-lo ao projeto. Se for o BP, solicitar aos demais parceiros este código</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40</a:t>
            </a:fld>
            <a:endParaRPr lang="es-ES"/>
          </a:p>
        </p:txBody>
      </p:sp>
    </p:spTree>
    <p:extLst>
      <p:ext uri="{BB962C8B-B14F-4D97-AF65-F5344CB8AC3E}">
        <p14:creationId xmlns:p14="http://schemas.microsoft.com/office/powerpoint/2010/main" val="41459006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703263" y="800100"/>
            <a:ext cx="5330825" cy="3998913"/>
          </a:xfrm>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3) A titulo de cerrar o ciclo</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41</a:t>
            </a:fld>
            <a:endParaRPr lang="es-ES"/>
          </a:p>
        </p:txBody>
      </p:sp>
    </p:spTree>
    <p:extLst>
      <p:ext uri="{BB962C8B-B14F-4D97-AF65-F5344CB8AC3E}">
        <p14:creationId xmlns:p14="http://schemas.microsoft.com/office/powerpoint/2010/main" val="22778059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42</a:t>
            </a:fld>
            <a:endParaRPr lang="es-ES"/>
          </a:p>
        </p:txBody>
      </p:sp>
    </p:spTree>
    <p:extLst>
      <p:ext uri="{BB962C8B-B14F-4D97-AF65-F5344CB8AC3E}">
        <p14:creationId xmlns:p14="http://schemas.microsoft.com/office/powerpoint/2010/main" val="1318392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4</a:t>
            </a:fld>
            <a:endParaRPr lang="fr-FR"/>
          </a:p>
        </p:txBody>
      </p:sp>
    </p:spTree>
    <p:extLst>
      <p:ext uri="{BB962C8B-B14F-4D97-AF65-F5344CB8AC3E}">
        <p14:creationId xmlns:p14="http://schemas.microsoft.com/office/powerpoint/2010/main" val="2690690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5</a:t>
            </a:fld>
            <a:endParaRPr lang="fr-FR"/>
          </a:p>
        </p:txBody>
      </p:sp>
    </p:spTree>
    <p:extLst>
      <p:ext uri="{BB962C8B-B14F-4D97-AF65-F5344CB8AC3E}">
        <p14:creationId xmlns:p14="http://schemas.microsoft.com/office/powerpoint/2010/main" val="3157809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baseline="0" dirty="0" smtClean="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6</a:t>
            </a:fld>
            <a:endParaRPr lang="fr-FR"/>
          </a:p>
        </p:txBody>
      </p:sp>
    </p:spTree>
    <p:extLst>
      <p:ext uri="{BB962C8B-B14F-4D97-AF65-F5344CB8AC3E}">
        <p14:creationId xmlns:p14="http://schemas.microsoft.com/office/powerpoint/2010/main" val="1948169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7</a:t>
            </a:fld>
            <a:endParaRPr lang="fr-FR"/>
          </a:p>
        </p:txBody>
      </p:sp>
    </p:spTree>
    <p:extLst>
      <p:ext uri="{BB962C8B-B14F-4D97-AF65-F5344CB8AC3E}">
        <p14:creationId xmlns:p14="http://schemas.microsoft.com/office/powerpoint/2010/main" val="836747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8</a:t>
            </a:fld>
            <a:endParaRPr lang="fr-FR"/>
          </a:p>
        </p:txBody>
      </p:sp>
    </p:spTree>
    <p:extLst>
      <p:ext uri="{BB962C8B-B14F-4D97-AF65-F5344CB8AC3E}">
        <p14:creationId xmlns:p14="http://schemas.microsoft.com/office/powerpoint/2010/main" val="3709250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9</a:t>
            </a:fld>
            <a:endParaRPr lang="fr-FR"/>
          </a:p>
        </p:txBody>
      </p:sp>
    </p:spTree>
    <p:extLst>
      <p:ext uri="{BB962C8B-B14F-4D97-AF65-F5344CB8AC3E}">
        <p14:creationId xmlns:p14="http://schemas.microsoft.com/office/powerpoint/2010/main" val="4220328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10</a:t>
            </a:fld>
            <a:endParaRPr lang="fr-FR"/>
          </a:p>
        </p:txBody>
      </p:sp>
    </p:spTree>
    <p:extLst>
      <p:ext uri="{BB962C8B-B14F-4D97-AF65-F5344CB8AC3E}">
        <p14:creationId xmlns:p14="http://schemas.microsoft.com/office/powerpoint/2010/main" val="31783689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0" y="1981200"/>
            <a:ext cx="5562600" cy="1470025"/>
          </a:xfrm>
        </p:spPr>
        <p:txBody>
          <a:bodyPr anchor="t"/>
          <a:lstStyle>
            <a:lvl1pPr algn="l" eaLnBrk="1" latinLnBrk="0" hangingPunct="1">
              <a:defRPr kumimoji="0" lang="es-ES" b="1" cap="none" baseline="0">
                <a:solidFill>
                  <a:schemeClr val="tx2"/>
                </a:solidFill>
              </a:defRPr>
            </a:lvl1pPr>
          </a:lstStyle>
          <a:p>
            <a:r>
              <a:rPr kumimoji="0" lang="es-ES" dirty="0" smtClean="0"/>
              <a:t>Haga clic para modificar el estilo de título del patrón</a:t>
            </a:r>
            <a:endParaRPr kumimoji="0" lang="es-ES" dirty="0"/>
          </a:p>
        </p:txBody>
      </p:sp>
      <p:sp>
        <p:nvSpPr>
          <p:cNvPr id="3" name="Subtitle 2"/>
          <p:cNvSpPr>
            <a:spLocks noGrp="1"/>
          </p:cNvSpPr>
          <p:nvPr>
            <p:ph type="subTitle" idx="1"/>
          </p:nvPr>
        </p:nvSpPr>
        <p:spPr>
          <a:xfrm>
            <a:off x="381000" y="2895600"/>
            <a:ext cx="4772528" cy="990600"/>
          </a:xfrm>
        </p:spPr>
        <p:txBody>
          <a:bodyPr>
            <a:normAutofit/>
          </a:bodyPr>
          <a:lstStyle>
            <a:lvl1pPr marL="0" indent="0" algn="l" eaLnBrk="1" latinLnBrk="0" hangingPunct="1">
              <a:buNone/>
              <a:defRPr kumimoji="0" lang="es-ES" sz="2000" b="1" i="0">
                <a:solidFill>
                  <a:schemeClr val="accent6"/>
                </a:solidFill>
                <a:latin typeface="Open Sans"/>
              </a:defRPr>
            </a:lvl1pPr>
            <a:lvl2pPr marL="457200" indent="0" algn="ctr" eaLnBrk="1" latinLnBrk="0" hangingPunct="1">
              <a:buNone/>
              <a:defRPr kumimoji="0" lang="es-ES">
                <a:solidFill>
                  <a:schemeClr val="tx1">
                    <a:tint val="75000"/>
                  </a:schemeClr>
                </a:solidFill>
              </a:defRPr>
            </a:lvl2pPr>
            <a:lvl3pPr marL="914400" indent="0" algn="ctr" eaLnBrk="1" latinLnBrk="0" hangingPunct="1">
              <a:buNone/>
              <a:defRPr kumimoji="0" lang="es-ES">
                <a:solidFill>
                  <a:schemeClr val="tx1">
                    <a:tint val="75000"/>
                  </a:schemeClr>
                </a:solidFill>
              </a:defRPr>
            </a:lvl3pPr>
            <a:lvl4pPr marL="1371600" indent="0" algn="ctr" eaLnBrk="1" latinLnBrk="0" hangingPunct="1">
              <a:buNone/>
              <a:defRPr kumimoji="0" lang="es-ES">
                <a:solidFill>
                  <a:schemeClr val="tx1">
                    <a:tint val="75000"/>
                  </a:schemeClr>
                </a:solidFill>
              </a:defRPr>
            </a:lvl4pPr>
            <a:lvl5pPr marL="1828800" indent="0" algn="ctr" eaLnBrk="1" latinLnBrk="0" hangingPunct="1">
              <a:buNone/>
              <a:defRPr kumimoji="0" lang="es-ES">
                <a:solidFill>
                  <a:schemeClr val="tx1">
                    <a:tint val="75000"/>
                  </a:schemeClr>
                </a:solidFill>
              </a:defRPr>
            </a:lvl5pPr>
            <a:lvl6pPr marL="2286000" indent="0" algn="ctr" eaLnBrk="1" latinLnBrk="0" hangingPunct="1">
              <a:buNone/>
              <a:defRPr kumimoji="0" lang="es-ES">
                <a:solidFill>
                  <a:schemeClr val="tx1">
                    <a:tint val="75000"/>
                  </a:schemeClr>
                </a:solidFill>
              </a:defRPr>
            </a:lvl6pPr>
            <a:lvl7pPr marL="2743200" indent="0" algn="ctr" eaLnBrk="1" latinLnBrk="0" hangingPunct="1">
              <a:buNone/>
              <a:defRPr kumimoji="0" lang="es-ES">
                <a:solidFill>
                  <a:schemeClr val="tx1">
                    <a:tint val="75000"/>
                  </a:schemeClr>
                </a:solidFill>
              </a:defRPr>
            </a:lvl7pPr>
            <a:lvl8pPr marL="3200400" indent="0" algn="ctr" eaLnBrk="1" latinLnBrk="0" hangingPunct="1">
              <a:buNone/>
              <a:defRPr kumimoji="0" lang="es-ES">
                <a:solidFill>
                  <a:schemeClr val="tx1">
                    <a:tint val="75000"/>
                  </a:schemeClr>
                </a:solidFill>
              </a:defRPr>
            </a:lvl8pPr>
            <a:lvl9pPr marL="3657600" indent="0" algn="ctr" eaLnBrk="1" latinLnBrk="0" hangingPunct="1">
              <a:buNone/>
              <a:defRPr kumimoji="0" lang="es-ES">
                <a:solidFill>
                  <a:schemeClr val="tx1">
                    <a:tint val="75000"/>
                  </a:schemeClr>
                </a:solidFill>
              </a:defRPr>
            </a:lvl9pPr>
          </a:lstStyle>
          <a:p>
            <a:pPr eaLnBrk="1" latinLnBrk="0" hangingPunct="1"/>
            <a:r>
              <a:rPr kumimoji="0" lang="es-ES_tradnl" smtClean="0"/>
              <a:t>Haga clic para modificar el estilo de subtítulo del patrón</a:t>
            </a:r>
            <a:endParaRPr kumimoji="0" dirty="0"/>
          </a:p>
        </p:txBody>
      </p:sp>
      <p:pic>
        <p:nvPicPr>
          <p:cNvPr id="9" name="Imagen 8"/>
          <p:cNvPicPr>
            <a:picLocks noChangeAspect="1"/>
          </p:cNvPicPr>
          <p:nvPr userDrawn="1"/>
        </p:nvPicPr>
        <p:blipFill>
          <a:blip r:embed="rId2"/>
          <a:stretch>
            <a:fillRect/>
          </a:stretch>
        </p:blipFill>
        <p:spPr>
          <a:xfrm>
            <a:off x="457200" y="457200"/>
            <a:ext cx="2133600" cy="661509"/>
          </a:xfrm>
          <a:prstGeom prst="rect">
            <a:avLst/>
          </a:prstGeom>
        </p:spPr>
      </p:pic>
      <p:pic>
        <p:nvPicPr>
          <p:cNvPr id="11" name="Imagen 10"/>
          <p:cNvPicPr>
            <a:picLocks noChangeAspect="1"/>
          </p:cNvPicPr>
          <p:nvPr userDrawn="1"/>
        </p:nvPicPr>
        <p:blipFill>
          <a:blip r:embed="rId3"/>
          <a:stretch>
            <a:fillRect/>
          </a:stretch>
        </p:blipFill>
        <p:spPr>
          <a:xfrm>
            <a:off x="457200" y="6019800"/>
            <a:ext cx="1752600" cy="565354"/>
          </a:xfrm>
          <a:prstGeom prst="rect">
            <a:avLst/>
          </a:prstGeom>
        </p:spPr>
      </p:pic>
      <p:pic>
        <p:nvPicPr>
          <p:cNvPr id="12" name="Imagen 11"/>
          <p:cNvPicPr>
            <a:picLocks noChangeAspect="1"/>
          </p:cNvPicPr>
          <p:nvPr userDrawn="1"/>
        </p:nvPicPr>
        <p:blipFill rotWithShape="1">
          <a:blip r:embed="rId4"/>
          <a:srcRect r="20630"/>
          <a:stretch/>
        </p:blipFill>
        <p:spPr>
          <a:xfrm>
            <a:off x="4572001" y="1066800"/>
            <a:ext cx="4572000" cy="5334000"/>
          </a:xfrm>
          <a:prstGeom prst="rect">
            <a:avLst/>
          </a:prstGeom>
        </p:spPr>
      </p:pic>
    </p:spTree>
  </p:cSld>
  <p:clrMapOvr>
    <a:masterClrMapping/>
  </p:clrMapOvr>
  <p:transition spd="slow">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pPr eaLnBrk="1" latinLnBrk="0" hangingPunct="1"/>
            <a:r>
              <a:rPr kumimoji="0" lang="es-ES" dirty="0" smtClean="0"/>
              <a:t>Hola </a:t>
            </a:r>
            <a:endParaRPr kumimoji="0" dirty="0"/>
          </a:p>
        </p:txBody>
      </p:sp>
      <p:sp>
        <p:nvSpPr>
          <p:cNvPr id="3" name="Date Placeholder 2"/>
          <p:cNvSpPr>
            <a:spLocks noGrp="1"/>
          </p:cNvSpPr>
          <p:nvPr>
            <p:ph type="dt" sz="half" idx="10"/>
          </p:nvPr>
        </p:nvSpPr>
        <p:spPr>
          <a:xfrm>
            <a:off x="6629400" y="6340475"/>
            <a:ext cx="2133600" cy="365125"/>
          </a:xfrm>
        </p:spPr>
        <p:txBody>
          <a:bodyPr/>
          <a:lstStyle/>
          <a:p>
            <a:fld id="{757B281C-5159-4971-8228-52B9A72E9ED2}" type="datetimeFigureOut">
              <a:rPr kumimoji="0" lang="es-ES"/>
              <a:pPr/>
              <a:t>06/03/2017</a:t>
            </a:fld>
            <a:endParaRPr kumimoji="0" lang="es-ES" dirty="0"/>
          </a:p>
        </p:txBody>
      </p:sp>
      <p:sp>
        <p:nvSpPr>
          <p:cNvPr id="4" name="Footer Placeholder 3"/>
          <p:cNvSpPr>
            <a:spLocks noGrp="1"/>
          </p:cNvSpPr>
          <p:nvPr>
            <p:ph type="ftr" sz="quarter" idx="11"/>
          </p:nvPr>
        </p:nvSpPr>
        <p:spPr/>
        <p:txBody>
          <a:bodyPr/>
          <a:lstStyle/>
          <a:p>
            <a:endParaRPr kumimoji="0" lang="es-ES"/>
          </a:p>
        </p:txBody>
      </p:sp>
      <p:sp>
        <p:nvSpPr>
          <p:cNvPr id="5" name="Slide Number Placeholder 4"/>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3" name="Footer Placeholder 2"/>
          <p:cNvSpPr>
            <a:spLocks noGrp="1"/>
          </p:cNvSpPr>
          <p:nvPr>
            <p:ph type="ftr" sz="quarter" idx="11"/>
          </p:nvPr>
        </p:nvSpPr>
        <p:spPr/>
        <p:txBody>
          <a:bodyPr/>
          <a:lstStyle/>
          <a:p>
            <a:endParaRPr kumimoji="0" lang="es-ES"/>
          </a:p>
        </p:txBody>
      </p:sp>
      <p:sp>
        <p:nvSpPr>
          <p:cNvPr id="4" name="Slide Number Placeholder 3"/>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olo el fondo">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5" name="Footer Placeholder 4"/>
          <p:cNvSpPr>
            <a:spLocks noGrp="1"/>
          </p:cNvSpPr>
          <p:nvPr>
            <p:ph type="ftr" sz="quarter" idx="11"/>
          </p:nvPr>
        </p:nvSpPr>
        <p:spPr/>
        <p:txBody>
          <a:bodyPr/>
          <a:lstStyle/>
          <a:p>
            <a:endParaRPr kumimoji="0" lang="es-ES" dirty="0"/>
          </a:p>
        </p:txBody>
      </p:sp>
      <p:sp>
        <p:nvSpPr>
          <p:cNvPr id="6" name="Slide Number Placeholder 5"/>
          <p:cNvSpPr>
            <a:spLocks noGrp="1"/>
          </p:cNvSpPr>
          <p:nvPr>
            <p:ph type="sldNum" sz="quarter" idx="12"/>
          </p:nvPr>
        </p:nvSpPr>
        <p:spPr/>
        <p:txBody>
          <a:bodyPr/>
          <a:lstStyle/>
          <a:p>
            <a:fld id="{33D6E5A2-EC83-451F-A719-9AC1370DD5CF}" type="slidenum">
              <a:rPr kumimoji="0"/>
              <a:pPr/>
              <a:t>‹Nº›</a:t>
            </a:fld>
            <a:endParaRPr kumimoji="0" lang="es-ES"/>
          </a:p>
        </p:txBody>
      </p:sp>
      <p:pic>
        <p:nvPicPr>
          <p:cNvPr id="11" name="Imagen 10"/>
          <p:cNvPicPr>
            <a:picLocks noChangeAspect="1"/>
          </p:cNvPicPr>
          <p:nvPr userDrawn="1"/>
        </p:nvPicPr>
        <p:blipFill>
          <a:blip r:embed="rId2"/>
          <a:stretch>
            <a:fillRect/>
          </a:stretch>
        </p:blipFill>
        <p:spPr>
          <a:xfrm>
            <a:off x="457200" y="457201"/>
            <a:ext cx="1295400" cy="401630"/>
          </a:xfrm>
          <a:prstGeom prst="rect">
            <a:avLst/>
          </a:prstGeom>
        </p:spPr>
      </p:pic>
      <p:pic>
        <p:nvPicPr>
          <p:cNvPr id="13" name="Imagen 12"/>
          <p:cNvPicPr>
            <a:picLocks noChangeAspect="1"/>
          </p:cNvPicPr>
          <p:nvPr userDrawn="1"/>
        </p:nvPicPr>
        <p:blipFill rotWithShape="1">
          <a:blip r:embed="rId3"/>
          <a:srcRect t="76752"/>
          <a:stretch/>
        </p:blipFill>
        <p:spPr>
          <a:xfrm>
            <a:off x="457200" y="6453720"/>
            <a:ext cx="1752600" cy="131434"/>
          </a:xfrm>
          <a:prstGeom prst="rect">
            <a:avLst/>
          </a:prstGeom>
        </p:spPr>
      </p:pic>
      <p:sp>
        <p:nvSpPr>
          <p:cNvPr id="14" name="Rectángulo 13"/>
          <p:cNvSpPr/>
          <p:nvPr/>
        </p:nvSpPr>
        <p:spPr>
          <a:xfrm>
            <a:off x="0" y="1995226"/>
            <a:ext cx="9150077" cy="4422734"/>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ES"/>
          </a:p>
        </p:txBody>
      </p:sp>
      <p:sp>
        <p:nvSpPr>
          <p:cNvPr id="2" name="Title 1"/>
          <p:cNvSpPr>
            <a:spLocks noGrp="1"/>
          </p:cNvSpPr>
          <p:nvPr>
            <p:ph type="title" hasCustomPrompt="1"/>
          </p:nvPr>
        </p:nvSpPr>
        <p:spPr>
          <a:xfrm>
            <a:off x="348652" y="2051467"/>
            <a:ext cx="5779199" cy="1362075"/>
          </a:xfrm>
        </p:spPr>
        <p:txBody>
          <a:bodyPr anchor="t" anchorCtr="0">
            <a:normAutofit/>
          </a:bodyPr>
          <a:lstStyle>
            <a:lvl1pPr algn="l" eaLnBrk="1" latinLnBrk="0" hangingPunct="1">
              <a:defRPr kumimoji="0" lang="es-ES" sz="2400" b="1" cap="none" baseline="0">
                <a:solidFill>
                  <a:schemeClr val="bg2"/>
                </a:solidFill>
              </a:defRPr>
            </a:lvl1pPr>
          </a:lstStyle>
          <a:p>
            <a:r>
              <a:rPr kumimoji="0" lang="es-ES" dirty="0"/>
              <a:t>Haga clic para modificar el estilo de título del </a:t>
            </a:r>
            <a:r>
              <a:rPr kumimoji="0" lang="es-ES" dirty="0" smtClean="0"/>
              <a:t>patrón</a:t>
            </a:r>
            <a:endParaRPr kumimoji="0" lang="es-ES" dirty="0"/>
          </a:p>
        </p:txBody>
      </p:sp>
    </p:spTree>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fot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8209" y="1506926"/>
            <a:ext cx="8318591" cy="1007674"/>
          </a:xfrm>
        </p:spPr>
        <p:txBody>
          <a:bodyPr anchor="t" anchorCtr="0">
            <a:normAutofit/>
          </a:bodyPr>
          <a:lstStyle>
            <a:lvl1pPr algn="l" eaLnBrk="1" latinLnBrk="0" hangingPunct="1">
              <a:defRPr kumimoji="0" lang="es-ES" sz="2400"/>
            </a:lvl1pPr>
          </a:lstStyle>
          <a:p>
            <a:r>
              <a:rPr kumimoji="0" lang="es-ES" dirty="0"/>
              <a:t>Haga clic para modificar </a:t>
            </a:r>
            <a:r>
              <a:rPr kumimoji="0" lang="es-ES" dirty="0" smtClean="0"/>
              <a:t/>
            </a:r>
            <a:br>
              <a:rPr kumimoji="0" lang="es-ES" dirty="0" smtClean="0"/>
            </a:br>
            <a:r>
              <a:rPr kumimoji="0" lang="es-ES" dirty="0" smtClean="0"/>
              <a:t>el </a:t>
            </a:r>
            <a:r>
              <a:rPr kumimoji="0" lang="es-ES" dirty="0"/>
              <a:t>estilo de título del patrón</a:t>
            </a:r>
          </a:p>
        </p:txBody>
      </p:sp>
      <p:sp>
        <p:nvSpPr>
          <p:cNvPr id="4" name="Date Placeholder 3"/>
          <p:cNvSpPr>
            <a:spLocks noGrp="1"/>
          </p:cNvSpPr>
          <p:nvPr>
            <p:ph type="dt" sz="half" idx="10"/>
          </p:nvPr>
        </p:nvSpPr>
        <p:spPr/>
        <p:txBody>
          <a:bodyPr/>
          <a:lstStyle/>
          <a:p>
            <a:fld id="{757B281C-5159-4971-8228-52B9A72E9ED2}" type="datetimeFigureOut">
              <a:rPr kumimoji="0" lang="es-ES"/>
              <a:pPr/>
              <a:t>06/03/2017</a:t>
            </a:fld>
            <a:endParaRPr kumimoji="0" lang="es-ES" dirty="0"/>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a:xfrm>
            <a:off x="6638759" y="395382"/>
            <a:ext cx="2133600" cy="365125"/>
          </a:xfrm>
        </p:spPr>
        <p:txBody>
          <a:bodyPr/>
          <a:lstStyle/>
          <a:p>
            <a:fld id="{33D6E5A2-EC83-451F-A719-9AC1370DD5CF}" type="slidenum">
              <a:rPr kumimoji="0"/>
              <a:pPr/>
              <a:t>‹Nº›</a:t>
            </a:fld>
            <a:endParaRPr kumimoji="0" lang="es-ES" dirty="0"/>
          </a:p>
        </p:txBody>
      </p:sp>
      <p:sp>
        <p:nvSpPr>
          <p:cNvPr id="11" name="Marcador de contenido 10"/>
          <p:cNvSpPr>
            <a:spLocks noGrp="1"/>
          </p:cNvSpPr>
          <p:nvPr>
            <p:ph sz="quarter" idx="13"/>
          </p:nvPr>
        </p:nvSpPr>
        <p:spPr>
          <a:xfrm>
            <a:off x="381000" y="2514600"/>
            <a:ext cx="8305800" cy="3200400"/>
          </a:xfrm>
        </p:spPr>
        <p:txBody>
          <a:bodyPr/>
          <a:lstStyle>
            <a:lvl1pPr>
              <a:defRPr sz="2000" b="0" i="0"/>
            </a:lvl1pPr>
            <a:lvl5pPr marL="717550" indent="-268288">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kumimoji="0" lang="es-ES_tradnl" smtClean="0"/>
              <a:t>Clic para editar título</a:t>
            </a:r>
            <a:endParaRPr kumimoji="0" dirty="0"/>
          </a:p>
        </p:txBody>
      </p:sp>
      <p:sp>
        <p:nvSpPr>
          <p:cNvPr id="3" name="Content Placeholder 2"/>
          <p:cNvSpPr>
            <a:spLocks noGrp="1"/>
          </p:cNvSpPr>
          <p:nvPr>
            <p:ph sz="half" idx="1"/>
          </p:nvPr>
        </p:nvSpPr>
        <p:spPr>
          <a:xfrm>
            <a:off x="442729" y="2503485"/>
            <a:ext cx="4078377" cy="3840298"/>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4" name="Content Placeholder 3"/>
          <p:cNvSpPr>
            <a:spLocks noGrp="1"/>
          </p:cNvSpPr>
          <p:nvPr>
            <p:ph sz="half" idx="2"/>
          </p:nvPr>
        </p:nvSpPr>
        <p:spPr>
          <a:xfrm>
            <a:off x="4630489" y="2503485"/>
            <a:ext cx="4059273" cy="3840298"/>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5" name="Date Placeholder 4"/>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eaLnBrk="1" latinLnBrk="0" hangingPunct="1">
              <a:defRPr kumimoji="0" lang="es-ES"/>
            </a:lvl1pPr>
          </a:lstStyle>
          <a:p>
            <a:pPr eaLnBrk="1" latinLnBrk="0" hangingPunct="1"/>
            <a:r>
              <a:rPr kumimoji="0" lang="es-ES_tradnl" smtClean="0"/>
              <a:t>Clic para editar título</a:t>
            </a:r>
            <a:endParaRPr kumimoji="0" dirty="0"/>
          </a:p>
        </p:txBody>
      </p:sp>
      <p:sp>
        <p:nvSpPr>
          <p:cNvPr id="3" name="Text Placeholder 2"/>
          <p:cNvSpPr>
            <a:spLocks noGrp="1"/>
          </p:cNvSpPr>
          <p:nvPr>
            <p:ph type="body" idx="1"/>
          </p:nvPr>
        </p:nvSpPr>
        <p:spPr>
          <a:xfrm>
            <a:off x="347781" y="2470885"/>
            <a:ext cx="4071819" cy="639762"/>
          </a:xfrm>
        </p:spPr>
        <p:txBody>
          <a:bodyPr anchor="t" anchorCtr="0">
            <a:normAutofit/>
          </a:bodyPr>
          <a:lstStyle>
            <a:lvl1pPr marL="0" indent="0" eaLnBrk="1" latinLnBrk="0" hangingPunct="1">
              <a:buNone/>
              <a:defRPr kumimoji="0" lang="es-ES" sz="1800" b="1">
                <a:solidFill>
                  <a:schemeClr val="accent6"/>
                </a:solidFill>
              </a:defRPr>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kumimoji="0" lang="es-ES_tradnl" smtClean="0"/>
              <a:t>Haga clic para modificar el estilo de texto del patrón</a:t>
            </a:r>
          </a:p>
        </p:txBody>
      </p:sp>
      <p:sp>
        <p:nvSpPr>
          <p:cNvPr id="7" name="Date Placeholder 6"/>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8" name="Footer Placeholder 7"/>
          <p:cNvSpPr>
            <a:spLocks noGrp="1"/>
          </p:cNvSpPr>
          <p:nvPr>
            <p:ph type="ftr" sz="quarter" idx="11"/>
          </p:nvPr>
        </p:nvSpPr>
        <p:spPr/>
        <p:txBody>
          <a:bodyPr/>
          <a:lstStyle/>
          <a:p>
            <a:endParaRPr kumimoji="0" lang="es-ES"/>
          </a:p>
        </p:txBody>
      </p:sp>
      <p:sp>
        <p:nvSpPr>
          <p:cNvPr id="9" name="Slide Number Placeholder 8"/>
          <p:cNvSpPr>
            <a:spLocks noGrp="1"/>
          </p:cNvSpPr>
          <p:nvPr>
            <p:ph type="sldNum" sz="quarter" idx="12"/>
          </p:nvPr>
        </p:nvSpPr>
        <p:spPr/>
        <p:txBody>
          <a:bodyPr/>
          <a:lstStyle/>
          <a:p>
            <a:fld id="{33D6E5A2-EC83-451F-A719-9AC1370DD5CF}" type="slidenum">
              <a:rPr kumimoji="0"/>
              <a:pPr/>
              <a:t>‹Nº›</a:t>
            </a:fld>
            <a:endParaRPr kumimoji="0" lang="es-ES"/>
          </a:p>
        </p:txBody>
      </p:sp>
      <p:sp>
        <p:nvSpPr>
          <p:cNvPr id="10" name="Content Placeholder 2"/>
          <p:cNvSpPr>
            <a:spLocks noGrp="1"/>
          </p:cNvSpPr>
          <p:nvPr>
            <p:ph sz="half" idx="13"/>
          </p:nvPr>
        </p:nvSpPr>
        <p:spPr>
          <a:xfrm>
            <a:off x="442729" y="3062515"/>
            <a:ext cx="4078377" cy="3281267"/>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11" name="Content Placeholder 3"/>
          <p:cNvSpPr>
            <a:spLocks noGrp="1"/>
          </p:cNvSpPr>
          <p:nvPr>
            <p:ph sz="half" idx="2"/>
          </p:nvPr>
        </p:nvSpPr>
        <p:spPr>
          <a:xfrm>
            <a:off x="4630489" y="3062515"/>
            <a:ext cx="4059273" cy="3281267"/>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a:p>
        </p:txBody>
      </p:sp>
      <p:sp>
        <p:nvSpPr>
          <p:cNvPr id="12" name="Text Placeholder 2"/>
          <p:cNvSpPr>
            <a:spLocks noGrp="1"/>
          </p:cNvSpPr>
          <p:nvPr>
            <p:ph type="body" idx="14"/>
          </p:nvPr>
        </p:nvSpPr>
        <p:spPr>
          <a:xfrm>
            <a:off x="4495800" y="2471369"/>
            <a:ext cx="4071819" cy="639762"/>
          </a:xfrm>
        </p:spPr>
        <p:txBody>
          <a:bodyPr anchor="t" anchorCtr="0">
            <a:normAutofit/>
          </a:bodyPr>
          <a:lstStyle>
            <a:lvl1pPr marL="0" indent="0" eaLnBrk="1" latinLnBrk="0" hangingPunct="1">
              <a:buNone/>
              <a:defRPr kumimoji="0" lang="es-ES" sz="1800" b="1">
                <a:solidFill>
                  <a:schemeClr val="accent6"/>
                </a:solidFill>
              </a:defRPr>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kumimoji="0" lang="es-ES_tradnl" smtClean="0"/>
              <a:t>Haga clic para modificar el estilo de texto del patrón</a:t>
            </a:r>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57643" y="1494799"/>
            <a:ext cx="2626046" cy="547918"/>
          </a:xfrm>
        </p:spPr>
        <p:txBody>
          <a:bodyPr anchor="b"/>
          <a:lstStyle>
            <a:lvl1pPr algn="l" eaLnBrk="1" latinLnBrk="0" hangingPunct="1">
              <a:defRPr kumimoji="0" lang="es-ES" sz="2000" b="1"/>
            </a:lvl1pPr>
          </a:lstStyle>
          <a:p>
            <a:pPr eaLnBrk="1" latinLnBrk="0" hangingPunct="1"/>
            <a:r>
              <a:rPr kumimoji="0" lang="es-ES_tradnl" smtClean="0"/>
              <a:t>Clic para editar título</a:t>
            </a:r>
            <a:endParaRPr kumimoji="0" dirty="0"/>
          </a:p>
        </p:txBody>
      </p:sp>
      <p:sp>
        <p:nvSpPr>
          <p:cNvPr id="3" name="Content Placeholder 2"/>
          <p:cNvSpPr>
            <a:spLocks noGrp="1"/>
          </p:cNvSpPr>
          <p:nvPr>
            <p:ph idx="1"/>
          </p:nvPr>
        </p:nvSpPr>
        <p:spPr>
          <a:xfrm>
            <a:off x="3257142" y="1519105"/>
            <a:ext cx="5408313" cy="4607058"/>
          </a:xfrm>
        </p:spPr>
        <p:txBody>
          <a:bodyPr/>
          <a:lstStyle>
            <a:lvl1pPr eaLnBrk="1" latinLnBrk="0" hangingPunct="1">
              <a:defRPr kumimoji="0" lang="es-ES" sz="3200"/>
            </a:lvl1pPr>
            <a:lvl2pPr eaLnBrk="1" latinLnBrk="0" hangingPunct="1">
              <a:defRPr kumimoji="0" lang="es-ES" sz="2800"/>
            </a:lvl2pPr>
            <a:lvl3pPr eaLnBrk="1" latinLnBrk="0" hangingPunct="1">
              <a:defRPr kumimoji="0" lang="es-ES" sz="2400"/>
            </a:lvl3pPr>
            <a:lvl4pPr eaLnBrk="1" latinLnBrk="0" hangingPunct="1">
              <a:defRPr kumimoji="0" lang="es-ES" sz="2000"/>
            </a:lvl4pPr>
            <a:lvl5pPr eaLnBrk="1" latinLnBrk="0" hangingPunct="1">
              <a:defRPr kumimoji="0" lang="es-ES" sz="2000"/>
            </a:lvl5pPr>
            <a:lvl6pPr eaLnBrk="1" latinLnBrk="0" hangingPunct="1">
              <a:defRPr kumimoji="0" lang="es-ES" sz="2000"/>
            </a:lvl6pPr>
            <a:lvl7pPr eaLnBrk="1" latinLnBrk="0" hangingPunct="1">
              <a:defRPr kumimoji="0" lang="es-ES" sz="2000"/>
            </a:lvl7pPr>
            <a:lvl8pPr eaLnBrk="1" latinLnBrk="0" hangingPunct="1">
              <a:defRPr kumimoji="0" lang="es-ES" sz="2000"/>
            </a:lvl8pPr>
            <a:lvl9pPr eaLnBrk="1" latinLnBrk="0" hangingPunct="1">
              <a:defRPr kumimoji="0" lang="es-ES" sz="20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4" name="Text Placeholder 3"/>
          <p:cNvSpPr>
            <a:spLocks noGrp="1"/>
          </p:cNvSpPr>
          <p:nvPr>
            <p:ph type="body" sz="half" idx="2"/>
          </p:nvPr>
        </p:nvSpPr>
        <p:spPr>
          <a:xfrm>
            <a:off x="357643" y="2163206"/>
            <a:ext cx="2626046" cy="3973979"/>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kumimoji="0" lang="es-ES_tradnl" smtClean="0"/>
              <a:t>Haga clic para modificar el estilo de texto del patrón</a:t>
            </a:r>
          </a:p>
        </p:txBody>
      </p:sp>
      <p:sp>
        <p:nvSpPr>
          <p:cNvPr id="5" name="Date Placeholder 4"/>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52092" y="5080105"/>
            <a:ext cx="8228284" cy="566738"/>
          </a:xfrm>
        </p:spPr>
        <p:txBody>
          <a:bodyPr anchor="b"/>
          <a:lstStyle>
            <a:lvl1pPr algn="l" eaLnBrk="1" latinLnBrk="0" hangingPunct="1">
              <a:defRPr kumimoji="0" lang="es-ES" sz="2000" b="1"/>
            </a:lvl1pPr>
          </a:lstStyle>
          <a:p>
            <a:pPr eaLnBrk="1" latinLnBrk="0" hangingPunct="1"/>
            <a:r>
              <a:rPr kumimoji="0" lang="es-ES_tradnl" smtClean="0"/>
              <a:t>Clic para editar título</a:t>
            </a:r>
            <a:endParaRPr kumimoji="0" dirty="0"/>
          </a:p>
        </p:txBody>
      </p:sp>
      <p:sp>
        <p:nvSpPr>
          <p:cNvPr id="3" name="Picture Placeholder 2"/>
          <p:cNvSpPr>
            <a:spLocks noGrp="1"/>
          </p:cNvSpPr>
          <p:nvPr>
            <p:ph type="pic" idx="1"/>
          </p:nvPr>
        </p:nvSpPr>
        <p:spPr>
          <a:xfrm>
            <a:off x="437527" y="1244723"/>
            <a:ext cx="8264390" cy="3780477"/>
          </a:xfrm>
        </p:spPr>
        <p:txBody>
          <a:bodyPr/>
          <a:lstStyle>
            <a:lvl1pPr marL="0" indent="0" eaLnBrk="1" latinLnBrk="0" hangingPunct="1">
              <a:buNone/>
              <a:defRPr kumimoji="0" lang="es-ES" sz="3200"/>
            </a:lvl1pPr>
            <a:lvl2pPr marL="457200" indent="0" eaLnBrk="1" latinLnBrk="0" hangingPunct="1">
              <a:buNone/>
              <a:defRPr kumimoji="0" lang="es-ES" sz="2800"/>
            </a:lvl2pPr>
            <a:lvl3pPr marL="914400" indent="0" eaLnBrk="1" latinLnBrk="0" hangingPunct="1">
              <a:buNone/>
              <a:defRPr kumimoji="0" lang="es-ES" sz="2400"/>
            </a:lvl3pPr>
            <a:lvl4pPr marL="1371600" indent="0" eaLnBrk="1" latinLnBrk="0" hangingPunct="1">
              <a:buNone/>
              <a:defRPr kumimoji="0" lang="es-ES" sz="2000"/>
            </a:lvl4pPr>
            <a:lvl5pPr marL="1828800" indent="0" eaLnBrk="1" latinLnBrk="0" hangingPunct="1">
              <a:buNone/>
              <a:defRPr kumimoji="0" lang="es-ES" sz="2000"/>
            </a:lvl5pPr>
            <a:lvl6pPr marL="2286000" indent="0" eaLnBrk="1" latinLnBrk="0" hangingPunct="1">
              <a:buNone/>
              <a:defRPr kumimoji="0" lang="es-ES" sz="2000"/>
            </a:lvl6pPr>
            <a:lvl7pPr marL="2743200" indent="0" eaLnBrk="1" latinLnBrk="0" hangingPunct="1">
              <a:buNone/>
              <a:defRPr kumimoji="0" lang="es-ES" sz="2000"/>
            </a:lvl7pPr>
            <a:lvl8pPr marL="3200400" indent="0" eaLnBrk="1" latinLnBrk="0" hangingPunct="1">
              <a:buNone/>
              <a:defRPr kumimoji="0" lang="es-ES" sz="2000"/>
            </a:lvl8pPr>
            <a:lvl9pPr marL="3657600" indent="0" eaLnBrk="1" latinLnBrk="0" hangingPunct="1">
              <a:buNone/>
              <a:defRPr kumimoji="0" lang="es-ES" sz="2000"/>
            </a:lvl9pPr>
          </a:lstStyle>
          <a:p>
            <a:pPr eaLnBrk="1" latinLnBrk="0" hangingPunct="1"/>
            <a:r>
              <a:rPr kumimoji="0" lang="es-ES_tradnl" smtClean="0"/>
              <a:t>Arrastre la imagen al marcador de posición o haga clic en el icono para agregar</a:t>
            </a:r>
            <a:endParaRPr kumimoji="0" dirty="0"/>
          </a:p>
        </p:txBody>
      </p:sp>
      <p:sp>
        <p:nvSpPr>
          <p:cNvPr id="4" name="Text Placeholder 3"/>
          <p:cNvSpPr>
            <a:spLocks noGrp="1"/>
          </p:cNvSpPr>
          <p:nvPr>
            <p:ph type="body" sz="half" idx="2"/>
          </p:nvPr>
        </p:nvSpPr>
        <p:spPr>
          <a:xfrm>
            <a:off x="358169" y="5646843"/>
            <a:ext cx="8120269" cy="804862"/>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kumimoji="0" lang="es-ES_tradnl" smtClean="0"/>
              <a:t>Haga clic para modificar el estilo de texto del patrón</a:t>
            </a:r>
          </a:p>
        </p:txBody>
      </p:sp>
      <p:sp>
        <p:nvSpPr>
          <p:cNvPr id="5" name="Date Placeholder 4"/>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ítulo y texto">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rot="16200000">
            <a:off x="3475963" y="-152146"/>
            <a:ext cx="2157130" cy="8416311"/>
          </a:xfrm>
        </p:spPr>
        <p:txBody>
          <a:bodyPr vert="eaVert"/>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4" name="Date Placeholder 3"/>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kumimoji="0"/>
              <a:pPr/>
              <a:t>‹Nº›</a:t>
            </a:fld>
            <a:endParaRPr kumimoji="0" lang="es-ES"/>
          </a:p>
        </p:txBody>
      </p:sp>
      <p:sp>
        <p:nvSpPr>
          <p:cNvPr id="7" name="Título 6"/>
          <p:cNvSpPr>
            <a:spLocks noGrp="1"/>
          </p:cNvSpPr>
          <p:nvPr>
            <p:ph type="title"/>
          </p:nvPr>
        </p:nvSpPr>
        <p:spPr/>
        <p:txBody>
          <a:bodyPr/>
          <a:lstStyle/>
          <a:p>
            <a:r>
              <a:rPr lang="es-ES_tradnl" smtClean="0"/>
              <a:t>Clic para editar título</a:t>
            </a:r>
            <a:endParaRPr lang="es-ES"/>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kumimoji="0"/>
              <a:pPr/>
              <a:t>‹Nº›</a:t>
            </a:fld>
            <a:endParaRPr kumimoji="0" lang="es-ES"/>
          </a:p>
        </p:txBody>
      </p:sp>
      <p:sp>
        <p:nvSpPr>
          <p:cNvPr id="8" name="Vertical Text Placeholder 2"/>
          <p:cNvSpPr>
            <a:spLocks noGrp="1"/>
          </p:cNvSpPr>
          <p:nvPr>
            <p:ph type="body" orient="vert" idx="1" hasCustomPrompt="1"/>
          </p:nvPr>
        </p:nvSpPr>
        <p:spPr>
          <a:xfrm rot="16200000">
            <a:off x="2621312" y="-216865"/>
            <a:ext cx="3901062" cy="8381685"/>
          </a:xfrm>
        </p:spPr>
        <p:txBody>
          <a:bodyPr vert="eaVert"/>
          <a:lstStyle/>
          <a:p>
            <a:pPr lvl="0" eaLnBrk="1" latinLnBrk="0" hangingPunct="1"/>
            <a:r>
              <a:rPr kumimoji="0" lang="es-ES" dirty="0" smtClean="0"/>
              <a:t> </a:t>
            </a:r>
            <a:endParaRPr kumimoji="0" dirty="0"/>
          </a:p>
          <a:p>
            <a:pPr lvl="1" eaLnBrk="1" latinLnBrk="0" hangingPunct="1"/>
            <a:endParaRPr kumimoji="0" dirty="0"/>
          </a:p>
          <a:p>
            <a:pPr lvl="2" eaLnBrk="1" latinLnBrk="0" hangingPunct="1"/>
            <a:endParaRPr kumimoji="0" dirty="0"/>
          </a:p>
          <a:p>
            <a:pPr lvl="3" eaLnBrk="1" latinLnBrk="0" hangingPunct="1"/>
            <a:endParaRPr kumimoji="0" dirty="0"/>
          </a:p>
          <a:p>
            <a:pPr lvl="4" eaLnBrk="1" latinLnBrk="0" hangingPunct="1"/>
            <a:endParaRPr kumimoji="0"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1396" y="1828800"/>
            <a:ext cx="8411288" cy="914400"/>
          </a:xfrm>
          <a:prstGeom prst="rect">
            <a:avLst/>
          </a:prstGeom>
        </p:spPr>
        <p:txBody>
          <a:bodyPr vert="horz" lIns="91440" tIns="45720" rIns="91440" bIns="45720" rtlCol="0" anchor="t" anchorCtr="0">
            <a:normAutofit/>
          </a:bodyPr>
          <a:lstStyle/>
          <a:p>
            <a:pPr eaLnBrk="1" latinLnBrk="0" hangingPunct="1"/>
            <a:r>
              <a:rPr kumimoji="0" lang="es-ES_tradnl" smtClean="0"/>
              <a:t>Clic para editar título</a:t>
            </a:r>
            <a:endParaRPr kumimoji="0" lang="en-US" dirty="0" smtClean="0"/>
          </a:p>
        </p:txBody>
      </p:sp>
      <p:sp>
        <p:nvSpPr>
          <p:cNvPr id="3" name="Text Placeholder 2"/>
          <p:cNvSpPr>
            <a:spLocks noGrp="1"/>
          </p:cNvSpPr>
          <p:nvPr>
            <p:ph type="body" idx="1"/>
          </p:nvPr>
        </p:nvSpPr>
        <p:spPr>
          <a:xfrm>
            <a:off x="350397" y="2743200"/>
            <a:ext cx="8412287" cy="3581400"/>
          </a:xfrm>
          <a:prstGeom prst="rect">
            <a:avLst/>
          </a:prstGeom>
        </p:spPr>
        <p:txBody>
          <a:bodyPr vert="horz" lIns="91440" tIns="45720" rIns="91440" bIns="45720" rtlCol="0">
            <a:normAutofit/>
          </a:bodyPr>
          <a:lstStyle/>
          <a:p>
            <a:pPr lvl="0" eaLnBrk="1" latinLnBrk="0" hangingPunct="1"/>
            <a:r>
              <a:rPr kumimoji="0" lang="en-US" dirty="0" smtClean="0"/>
              <a:t>Click to edit Master text styles </a:t>
            </a:r>
          </a:p>
          <a:p>
            <a:pPr lvl="2" eaLnBrk="1" latinLnBrk="0" hangingPunct="1"/>
            <a:r>
              <a:rPr kumimoji="0" lang="en-US" dirty="0" smtClean="0"/>
              <a:t>Second level</a:t>
            </a:r>
          </a:p>
          <a:p>
            <a:pPr lvl="3" eaLnBrk="1" latinLnBrk="0" hangingPunct="1"/>
            <a:r>
              <a:rPr kumimoji="0" lang="en-US" dirty="0" smtClean="0"/>
              <a:t>Fourth level</a:t>
            </a:r>
          </a:p>
        </p:txBody>
      </p:sp>
      <p:sp>
        <p:nvSpPr>
          <p:cNvPr id="4" name="Date Placeholder 3"/>
          <p:cNvSpPr>
            <a:spLocks noGrp="1"/>
          </p:cNvSpPr>
          <p:nvPr>
            <p:ph type="dt" sz="half" idx="2"/>
          </p:nvPr>
        </p:nvSpPr>
        <p:spPr>
          <a:xfrm>
            <a:off x="6629400" y="6340475"/>
            <a:ext cx="2133600" cy="365125"/>
          </a:xfrm>
          <a:prstGeom prst="rect">
            <a:avLst/>
          </a:prstGeom>
        </p:spPr>
        <p:txBody>
          <a:bodyPr vert="horz" lIns="91440" tIns="45720" rIns="91440" bIns="45720" rtlCol="0" anchor="ctr"/>
          <a:lstStyle>
            <a:lvl1pPr marL="0" algn="r" defTabSz="914400" rtl="0" eaLnBrk="1" latinLnBrk="0" hangingPunct="1">
              <a:defRPr kumimoji="0" lang="es-ES" sz="1000" b="1" i="0" kern="1200" smtClean="0">
                <a:solidFill>
                  <a:schemeClr val="tx2"/>
                </a:solidFill>
                <a:latin typeface="Open Sans Semibold"/>
                <a:ea typeface="+mn-ea"/>
                <a:cs typeface="Open Sans"/>
              </a:defRPr>
            </a:lvl1pPr>
          </a:lstStyle>
          <a:p>
            <a:fld id="{757B281C-5159-4971-8228-52B9A72E9ED2}" type="datetimeFigureOut">
              <a:rPr lang="es-ES" smtClean="0"/>
              <a:pPr/>
              <a:t>06/03/2017</a:t>
            </a:fld>
            <a:endParaRPr lang="es-ES" dirty="0"/>
          </a:p>
        </p:txBody>
      </p:sp>
      <p:sp>
        <p:nvSpPr>
          <p:cNvPr id="5" name="Footer Placeholder 4"/>
          <p:cNvSpPr>
            <a:spLocks noGrp="1"/>
          </p:cNvSpPr>
          <p:nvPr>
            <p:ph type="ftr" sz="quarter" idx="3"/>
          </p:nvPr>
        </p:nvSpPr>
        <p:spPr>
          <a:xfrm>
            <a:off x="3139630" y="381000"/>
            <a:ext cx="2895600" cy="365125"/>
          </a:xfrm>
          <a:prstGeom prst="rect">
            <a:avLst/>
          </a:prstGeom>
        </p:spPr>
        <p:txBody>
          <a:bodyPr vert="horz" lIns="91440" tIns="45720" rIns="91440" bIns="45720" rtlCol="0" anchor="ctr"/>
          <a:lstStyle>
            <a:lvl1pPr algn="l" eaLnBrk="1" latinLnBrk="0" hangingPunct="1">
              <a:defRPr kumimoji="0" lang="es-ES" sz="1200" b="1" i="0">
                <a:solidFill>
                  <a:schemeClr val="tx2"/>
                </a:solidFill>
                <a:latin typeface="Open Sans Semibold"/>
              </a:defRPr>
            </a:lvl1pPr>
          </a:lstStyle>
          <a:p>
            <a:endParaRPr lang="es-ES" dirty="0"/>
          </a:p>
        </p:txBody>
      </p:sp>
      <p:sp>
        <p:nvSpPr>
          <p:cNvPr id="6" name="Slide Number Placeholder 5"/>
          <p:cNvSpPr>
            <a:spLocks noGrp="1"/>
          </p:cNvSpPr>
          <p:nvPr>
            <p:ph type="sldNum" sz="quarter" idx="4"/>
          </p:nvPr>
        </p:nvSpPr>
        <p:spPr>
          <a:xfrm>
            <a:off x="6629400" y="396875"/>
            <a:ext cx="2133600" cy="365125"/>
          </a:xfrm>
          <a:prstGeom prst="rect">
            <a:avLst/>
          </a:prstGeom>
        </p:spPr>
        <p:txBody>
          <a:bodyPr vert="horz" lIns="91440" tIns="45720" rIns="91440" bIns="45720" rtlCol="0" anchor="ctr"/>
          <a:lstStyle>
            <a:lvl1pPr algn="r" eaLnBrk="1" latinLnBrk="0" hangingPunct="1">
              <a:defRPr kumimoji="0" lang="es-ES" sz="1000" b="1" i="0">
                <a:solidFill>
                  <a:schemeClr val="tx2"/>
                </a:solidFill>
                <a:latin typeface="Open Sans Semibold"/>
                <a:cs typeface="Open Sans"/>
              </a:defRPr>
            </a:lvl1pPr>
          </a:lstStyle>
          <a:p>
            <a:fld id="{33D6E5A2-EC83-451F-A719-9AC1370DD5CF}" type="slidenum">
              <a:rPr lang="es-ES" smtClean="0"/>
              <a:pPr/>
              <a:t>‹Nº›</a:t>
            </a:fld>
            <a:endParaRPr lang="es-ES" dirty="0"/>
          </a:p>
        </p:txBody>
      </p:sp>
      <p:pic>
        <p:nvPicPr>
          <p:cNvPr id="15" name="Imagen 14"/>
          <p:cNvPicPr>
            <a:picLocks noChangeAspect="1"/>
          </p:cNvPicPr>
          <p:nvPr/>
        </p:nvPicPr>
        <p:blipFill rotWithShape="1">
          <a:blip r:embed="rId14"/>
          <a:srcRect t="76752"/>
          <a:stretch/>
        </p:blipFill>
        <p:spPr>
          <a:xfrm>
            <a:off x="457200" y="6453720"/>
            <a:ext cx="1752600" cy="131434"/>
          </a:xfrm>
          <a:prstGeom prst="rect">
            <a:avLst/>
          </a:prstGeom>
        </p:spPr>
      </p:pic>
      <p:pic>
        <p:nvPicPr>
          <p:cNvPr id="16" name="Imagen 15"/>
          <p:cNvPicPr>
            <a:picLocks noChangeAspect="1"/>
          </p:cNvPicPr>
          <p:nvPr/>
        </p:nvPicPr>
        <p:blipFill>
          <a:blip r:embed="rId15"/>
          <a:stretch>
            <a:fillRect/>
          </a:stretch>
        </p:blipFill>
        <p:spPr>
          <a:xfrm>
            <a:off x="457200" y="457201"/>
            <a:ext cx="1295400" cy="40163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p:titleStyle>
    <p:bodyStyle>
      <a:lvl1pPr marL="0" indent="0" algn="l" defTabSz="914400" rtl="0" eaLnBrk="1" latinLnBrk="0" hangingPunct="1">
        <a:spcBef>
          <a:spcPct val="20000"/>
        </a:spcBef>
        <a:buFont typeface="Arial" pitchFamily="34" charset="0"/>
        <a:buNone/>
        <a:defRPr kumimoji="0" lang="es-ES" sz="2400" kern="1200">
          <a:solidFill>
            <a:schemeClr val="tx1"/>
          </a:solidFill>
          <a:latin typeface="Open Sans"/>
          <a:ea typeface="+mn-ea"/>
          <a:cs typeface="+mn-cs"/>
        </a:defRPr>
      </a:lvl1pPr>
      <a:lvl2pPr marL="457200" indent="0" algn="l" defTabSz="914400" rtl="0" eaLnBrk="1" latinLnBrk="0" hangingPunct="1">
        <a:spcBef>
          <a:spcPct val="20000"/>
        </a:spcBef>
        <a:buFont typeface="Arial" pitchFamily="34" charset="0"/>
        <a:buNone/>
        <a:defRPr kumimoji="0" lang="es-ES" sz="1800" kern="1200">
          <a:solidFill>
            <a:schemeClr val="tx1"/>
          </a:solidFill>
          <a:latin typeface="Open Sans"/>
          <a:ea typeface="+mn-ea"/>
          <a:cs typeface="+mn-cs"/>
        </a:defRPr>
      </a:lvl2pPr>
      <a:lvl3pPr marL="0" indent="-228600" algn="l" defTabSz="914400" rtl="0" eaLnBrk="1" latinLnBrk="0" hangingPunct="1">
        <a:spcBef>
          <a:spcPct val="20000"/>
        </a:spcBef>
        <a:buFont typeface="Arial" pitchFamily="34" charset="0"/>
        <a:buChar char="•"/>
        <a:defRPr kumimoji="0" lang="es-ES" sz="1800" kern="1200">
          <a:solidFill>
            <a:schemeClr val="tx1"/>
          </a:solidFill>
          <a:latin typeface="Open Sans"/>
          <a:ea typeface="+mn-ea"/>
          <a:cs typeface="+mn-cs"/>
        </a:defRPr>
      </a:lvl3pPr>
      <a:lvl4pPr marL="468000" indent="-228600" algn="l" defTabSz="914400" rtl="0" eaLnBrk="1" latinLnBrk="0" hangingPunct="1">
        <a:spcBef>
          <a:spcPct val="20000"/>
        </a:spcBef>
        <a:buFont typeface="Arial" pitchFamily="34" charset="0"/>
        <a:buChar char="–"/>
        <a:defRPr kumimoji="0" lang="es-ES" sz="1800" kern="1200">
          <a:solidFill>
            <a:schemeClr val="tx1"/>
          </a:solidFill>
          <a:latin typeface="Open Sans"/>
          <a:ea typeface="+mn-ea"/>
          <a:cs typeface="+mn-cs"/>
        </a:defRPr>
      </a:lvl4pPr>
      <a:lvl5pPr marL="2057400" indent="-228600" algn="l" defTabSz="914400" rtl="0" eaLnBrk="1" latinLnBrk="0" hangingPunct="1">
        <a:spcBef>
          <a:spcPct val="20000"/>
        </a:spcBef>
        <a:buFont typeface="Arial" pitchFamily="34" charset="0"/>
        <a:buChar char="»"/>
        <a:defRPr kumimoji="0" lang="es-ES" sz="1800" kern="1200">
          <a:solidFill>
            <a:schemeClr val="tx1"/>
          </a:solidFill>
          <a:latin typeface="Open Sans"/>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p:bodyStyle>
    <p:otherStyle>
      <a:defPPr>
        <a:defRPr kumimoji="0" lang="es-ES"/>
      </a:defPPr>
      <a:lvl1pPr marL="0" algn="l" defTabSz="914400" rtl="0" eaLnBrk="1" latinLnBrk="0" hangingPunct="1">
        <a:defRPr kumimoji="0" lang="es-ES" sz="1800" kern="1200">
          <a:solidFill>
            <a:schemeClr val="tx1"/>
          </a:solidFill>
          <a:latin typeface="+mn-lt"/>
          <a:ea typeface="+mn-ea"/>
          <a:cs typeface="+mn-cs"/>
        </a:defRPr>
      </a:lvl1pPr>
      <a:lvl2pPr marL="457200" algn="l" defTabSz="914400" rtl="0" eaLnBrk="1" latinLnBrk="0" hangingPunct="1">
        <a:defRPr kumimoji="0" lang="es-ES" sz="1800" kern="1200">
          <a:solidFill>
            <a:schemeClr val="tx1"/>
          </a:solidFill>
          <a:latin typeface="+mn-lt"/>
          <a:ea typeface="+mn-ea"/>
          <a:cs typeface="+mn-cs"/>
        </a:defRPr>
      </a:lvl2pPr>
      <a:lvl3pPr marL="914400" algn="l" defTabSz="914400" rtl="0" eaLnBrk="1" latinLnBrk="0" hangingPunct="1">
        <a:defRPr kumimoji="0" lang="es-ES" sz="1800" kern="1200">
          <a:solidFill>
            <a:schemeClr val="tx1"/>
          </a:solidFill>
          <a:latin typeface="+mn-lt"/>
          <a:ea typeface="+mn-ea"/>
          <a:cs typeface="+mn-cs"/>
        </a:defRPr>
      </a:lvl3pPr>
      <a:lvl4pPr marL="1371600" algn="l" defTabSz="914400" rtl="0" eaLnBrk="1" latinLnBrk="0" hangingPunct="1">
        <a:defRPr kumimoji="0" lang="es-ES" sz="1800" kern="1200">
          <a:solidFill>
            <a:schemeClr val="tx1"/>
          </a:solidFill>
          <a:latin typeface="+mn-lt"/>
          <a:ea typeface="+mn-ea"/>
          <a:cs typeface="+mn-cs"/>
        </a:defRPr>
      </a:lvl4pPr>
      <a:lvl5pPr marL="1828800" algn="l" defTabSz="914400" rtl="0" eaLnBrk="1" latinLnBrk="0" hangingPunct="1">
        <a:defRPr kumimoji="0" lang="es-ES" sz="1800" kern="1200">
          <a:solidFill>
            <a:schemeClr val="tx1"/>
          </a:solidFill>
          <a:latin typeface="+mn-lt"/>
          <a:ea typeface="+mn-ea"/>
          <a:cs typeface="+mn-cs"/>
        </a:defRPr>
      </a:lvl5pPr>
      <a:lvl6pPr marL="2286000" algn="l" defTabSz="914400" rtl="0" eaLnBrk="1" latinLnBrk="0" hangingPunct="1">
        <a:defRPr kumimoji="0" lang="es-ES" sz="1800" kern="1200">
          <a:solidFill>
            <a:schemeClr val="tx1"/>
          </a:solidFill>
          <a:latin typeface="+mn-lt"/>
          <a:ea typeface="+mn-ea"/>
          <a:cs typeface="+mn-cs"/>
        </a:defRPr>
      </a:lvl6pPr>
      <a:lvl7pPr marL="2743200" algn="l" defTabSz="914400" rtl="0" eaLnBrk="1" latinLnBrk="0" hangingPunct="1">
        <a:defRPr kumimoji="0" lang="es-ES" sz="1800" kern="1200">
          <a:solidFill>
            <a:schemeClr val="tx1"/>
          </a:solidFill>
          <a:latin typeface="+mn-lt"/>
          <a:ea typeface="+mn-ea"/>
          <a:cs typeface="+mn-cs"/>
        </a:defRPr>
      </a:lvl7pPr>
      <a:lvl8pPr marL="3200400" algn="l" defTabSz="914400" rtl="0" eaLnBrk="1" latinLnBrk="0" hangingPunct="1">
        <a:defRPr kumimoji="0" lang="es-ES" sz="1800" kern="1200">
          <a:solidFill>
            <a:schemeClr val="tx1"/>
          </a:solidFill>
          <a:latin typeface="+mn-lt"/>
          <a:ea typeface="+mn-ea"/>
          <a:cs typeface="+mn-cs"/>
        </a:defRPr>
      </a:lvl8pPr>
      <a:lvl9pPr marL="3657600" algn="l" defTabSz="914400" rtl="0" eaLnBrk="1" latinLnBrk="0" hangingPunct="1">
        <a:defRPr kumimoji="0"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8" Type="http://schemas.openxmlformats.org/officeDocument/2006/relationships/hyperlink" Target="file:///\\192.168.0.11\comun_interregv\06_COMUNICACI&#211;N\07_EVENTOS\07_Seminario%202&#170;%20Convocatoria_febrero_2017\Presentaciones\presentaciones_20170208\02_pr&#233;sentation_ALG.pptx"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interreg-sudoe.eu/" TargetMode="Externa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hyperlink" Target="https://esudoe.interreg-sudoe.eu/home.jsp?idioma=es"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1.xml"/><Relationship Id="rId5" Type="http://schemas.openxmlformats.org/officeDocument/2006/relationships/image" Target="../media/image25.png"/><Relationship Id="rId4" Type="http://schemas.openxmlformats.org/officeDocument/2006/relationships/image" Target="../media/image22.png"/></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1.xml"/><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1.xml"/><Relationship Id="rId5" Type="http://schemas.openxmlformats.org/officeDocument/2006/relationships/image" Target="../media/image22.png"/><Relationship Id="rId4" Type="http://schemas.openxmlformats.org/officeDocument/2006/relationships/image" Target="../media/image28.png"/></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11.xml"/><Relationship Id="rId4" Type="http://schemas.openxmlformats.org/officeDocument/2006/relationships/image" Target="../media/image22.png"/></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hyperlink" Target="http://www.interreg-sudoe.eu/prt/homepage" TargetMode="External"/><Relationship Id="rId2" Type="http://schemas.openxmlformats.org/officeDocument/2006/relationships/hyperlink" Target="http://www.interreg-sudoe.eu/inicio" TargetMode="External"/><Relationship Id="rId1" Type="http://schemas.openxmlformats.org/officeDocument/2006/relationships/slideLayout" Target="../slideLayouts/slideLayout9.xml"/><Relationship Id="rId4" Type="http://schemas.openxmlformats.org/officeDocument/2006/relationships/hyperlink" Target="file:///\\192.168.0.11\comun_interregv\05_APLICACI&#211;N_eSUDOE\11_Tutoriales\05_Tutoriales\2_Registo%20de%20entidades\Registo%20de%20entidades_PT.wmv" TargetMode="External"/></Relationships>
</file>

<file path=ppt/slides/_rels/slide4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81000" y="1676400"/>
            <a:ext cx="5562600" cy="1470025"/>
          </a:xfrm>
        </p:spPr>
        <p:txBody>
          <a:bodyPr>
            <a:normAutofit/>
          </a:bodyPr>
          <a:lstStyle/>
          <a:p>
            <a:r>
              <a:rPr lang="es-ES" dirty="0" smtClean="0"/>
              <a:t>Segunda convocatoria de proyectos del programa Interreg Sudoe</a:t>
            </a:r>
            <a:endParaRPr lang="es-ES" dirty="0"/>
          </a:p>
        </p:txBody>
      </p:sp>
      <p:sp>
        <p:nvSpPr>
          <p:cNvPr id="3" name="Subtítulo 2"/>
          <p:cNvSpPr>
            <a:spLocks noGrp="1"/>
          </p:cNvSpPr>
          <p:nvPr>
            <p:ph type="subTitle" idx="1"/>
          </p:nvPr>
        </p:nvSpPr>
        <p:spPr>
          <a:xfrm>
            <a:off x="381000" y="3352800"/>
            <a:ext cx="4772528" cy="990600"/>
          </a:xfrm>
        </p:spPr>
        <p:txBody>
          <a:bodyPr>
            <a:normAutofit/>
          </a:bodyPr>
          <a:lstStyle/>
          <a:p>
            <a:r>
              <a:rPr lang="es-ES" dirty="0" err="1" smtClean="0"/>
              <a:t>Webinario</a:t>
            </a:r>
            <a:r>
              <a:rPr lang="es-ES" dirty="0" smtClean="0"/>
              <a:t> 08/03/2013</a:t>
            </a:r>
            <a:endParaRPr lang="es-ES" dirty="0"/>
          </a:p>
        </p:txBody>
      </p:sp>
    </p:spTree>
    <p:extLst>
      <p:ext uri="{BB962C8B-B14F-4D97-AF65-F5344CB8AC3E}">
        <p14:creationId xmlns:p14="http://schemas.microsoft.com/office/powerpoint/2010/main" val="62088491"/>
      </p:ext>
    </p:extLst>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4280637" y="-1281648"/>
            <a:ext cx="547784" cy="8416311"/>
          </a:xfrm>
        </p:spPr>
        <p:txBody>
          <a:bodyPr>
            <a:noAutofit/>
          </a:bodyPr>
          <a:lstStyle/>
          <a:p>
            <a:r>
              <a:rPr lang="es-ES" dirty="0" smtClean="0"/>
              <a:t>Primera fase : del 13 al 31 marzo 2017</a:t>
            </a:r>
          </a:p>
        </p:txBody>
      </p:sp>
      <p:sp>
        <p:nvSpPr>
          <p:cNvPr id="3" name="Título 2"/>
          <p:cNvSpPr>
            <a:spLocks noGrp="1"/>
          </p:cNvSpPr>
          <p:nvPr>
            <p:ph type="title"/>
          </p:nvPr>
        </p:nvSpPr>
        <p:spPr/>
        <p:txBody>
          <a:bodyPr/>
          <a:lstStyle/>
          <a:p>
            <a:r>
              <a:rPr lang="es-ES" dirty="0" smtClean="0"/>
              <a:t>Calendario</a:t>
            </a:r>
            <a:r>
              <a:rPr dirty="0" smtClean="0"/>
              <a:t> </a:t>
            </a:r>
            <a:endParaRPr lang="fr-FR" dirty="0"/>
          </a:p>
        </p:txBody>
      </p:sp>
      <p:pic>
        <p:nvPicPr>
          <p:cNvPr id="7" name="Imagen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800600" y="453912"/>
            <a:ext cx="3747658" cy="216057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9" name="Rectángulo 8"/>
          <p:cNvSpPr/>
          <p:nvPr/>
        </p:nvSpPr>
        <p:spPr>
          <a:xfrm>
            <a:off x="2145724" y="3148469"/>
            <a:ext cx="6998276" cy="1938992"/>
          </a:xfrm>
          <a:prstGeom prst="rect">
            <a:avLst/>
          </a:prstGeom>
        </p:spPr>
        <p:txBody>
          <a:bodyPr wrap="square">
            <a:spAutoFit/>
          </a:bodyPr>
          <a:lstStyle/>
          <a:p>
            <a:pPr algn="r"/>
            <a:r>
              <a:rPr lang="es-ES" sz="2400" dirty="0" smtClean="0">
                <a:latin typeface="Open Sans" panose="020B0606030504020204" pitchFamily="34" charset="0"/>
                <a:ea typeface="Open Sans" panose="020B0606030504020204" pitchFamily="34" charset="0"/>
                <a:cs typeface="Open Sans" panose="020B0606030504020204" pitchFamily="34" charset="0"/>
              </a:rPr>
              <a:t>… apertura de </a:t>
            </a:r>
            <a:r>
              <a:rPr lang="es-ES" sz="2400" dirty="0" err="1" smtClean="0">
                <a:latin typeface="Open Sans" panose="020B0606030504020204" pitchFamily="34" charset="0"/>
                <a:ea typeface="Open Sans" panose="020B0606030504020204" pitchFamily="34" charset="0"/>
                <a:cs typeface="Open Sans" panose="020B0606030504020204" pitchFamily="34" charset="0"/>
              </a:rPr>
              <a:t>eSudoe</a:t>
            </a:r>
            <a:r>
              <a:rPr lang="es-ES" sz="2400" dirty="0" smtClean="0">
                <a:latin typeface="Open Sans" panose="020B0606030504020204" pitchFamily="34" charset="0"/>
                <a:ea typeface="Open Sans" panose="020B0606030504020204" pitchFamily="34" charset="0"/>
                <a:cs typeface="Open Sans" panose="020B0606030504020204" pitchFamily="34" charset="0"/>
              </a:rPr>
              <a:t> para cumplimentar el dossier</a:t>
            </a:r>
          </a:p>
          <a:p>
            <a:pPr algn="ctr"/>
            <a:r>
              <a:rPr lang="es-ES" sz="2400" dirty="0" smtClean="0">
                <a:latin typeface="Open Sans" panose="020B0606030504020204" pitchFamily="34" charset="0"/>
                <a:ea typeface="Open Sans" panose="020B0606030504020204" pitchFamily="34" charset="0"/>
                <a:cs typeface="Open Sans" panose="020B0606030504020204" pitchFamily="34" charset="0"/>
              </a:rPr>
              <a:t>UTC/GMT +1 hora</a:t>
            </a:r>
          </a:p>
          <a:p>
            <a:pPr algn="ctr"/>
            <a:r>
              <a:rPr lang="es-ES" sz="2400" dirty="0" smtClean="0">
                <a:latin typeface="Open Sans" panose="020B0606030504020204" pitchFamily="34" charset="0"/>
                <a:ea typeface="Open Sans" panose="020B0606030504020204" pitchFamily="34" charset="0"/>
                <a:cs typeface="Open Sans" panose="020B0606030504020204" pitchFamily="34" charset="0"/>
              </a:rPr>
              <a:t>13 marzo 2017 a 00:00:00 </a:t>
            </a:r>
          </a:p>
          <a:p>
            <a:pPr algn="ctr"/>
            <a:r>
              <a:rPr lang="es-ES" sz="2400" dirty="0" smtClean="0">
                <a:latin typeface="Open Sans" panose="020B0606030504020204" pitchFamily="34" charset="0"/>
                <a:ea typeface="Open Sans" panose="020B0606030504020204" pitchFamily="34" charset="0"/>
                <a:cs typeface="Open Sans" panose="020B0606030504020204" pitchFamily="34" charset="0"/>
              </a:rPr>
              <a:t>31 marzo 2017 a 12:00:00 </a:t>
            </a:r>
            <a:endParaRPr lang="es-E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Rectángulo 9"/>
          <p:cNvSpPr/>
          <p:nvPr/>
        </p:nvSpPr>
        <p:spPr>
          <a:xfrm>
            <a:off x="3733800" y="5213983"/>
            <a:ext cx="5256661" cy="1200329"/>
          </a:xfrm>
          <a:prstGeom prst="rect">
            <a:avLst/>
          </a:prstGeom>
        </p:spPr>
        <p:txBody>
          <a:bodyPr wrap="square">
            <a:spAutoFit/>
          </a:bodyPr>
          <a:lstStyle/>
          <a:p>
            <a:pPr algn="r"/>
            <a:r>
              <a:rPr lang="es-ES" sz="2400" dirty="0" smtClean="0">
                <a:latin typeface="Open Sans" panose="020B0606030504020204" pitchFamily="34" charset="0"/>
                <a:ea typeface="Open Sans" panose="020B0606030504020204" pitchFamily="34" charset="0"/>
                <a:cs typeface="Open Sans" panose="020B0606030504020204" pitchFamily="34" charset="0"/>
              </a:rPr>
              <a:t>… preparación de las candidaturas posible tras la publicación del lanzamiento el 15 diciembre 2016</a:t>
            </a:r>
            <a:endParaRPr lang="es-ES" sz="2400" dirty="0">
              <a:latin typeface="Open Sans" panose="020B0606030504020204" pitchFamily="34" charset="0"/>
              <a:ea typeface="Open Sans" panose="020B0606030504020204" pitchFamily="34" charset="0"/>
              <a:cs typeface="Open Sans" panose="020B0606030504020204" pitchFamily="34" charset="0"/>
            </a:endParaRPr>
          </a:p>
        </p:txBody>
      </p:sp>
      <p:pic>
        <p:nvPicPr>
          <p:cNvPr id="11" name="Marcador de contenido 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698251" y="944017"/>
            <a:ext cx="741407" cy="689277"/>
          </a:xfrm>
          <a:prstGeom prst="rect">
            <a:avLst/>
          </a:prstGeom>
        </p:spPr>
      </p:pic>
      <p:sp>
        <p:nvSpPr>
          <p:cNvPr id="12" name="CuadroTexto 11"/>
          <p:cNvSpPr txBox="1"/>
          <p:nvPr/>
        </p:nvSpPr>
        <p:spPr>
          <a:xfrm>
            <a:off x="1799195" y="1023421"/>
            <a:ext cx="1706828" cy="400110"/>
          </a:xfrm>
          <a:prstGeom prst="rect">
            <a:avLst/>
          </a:prstGeom>
          <a:noFill/>
        </p:spPr>
        <p:txBody>
          <a:bodyPr wrap="square" rtlCol="0">
            <a:spAutoFit/>
          </a:bodyPr>
          <a:lstStyle/>
          <a:p>
            <a:pPr algn="ctr"/>
            <a:r>
              <a:rPr lang="es-ES" sz="2000" b="1"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Fiche 5</a:t>
            </a:r>
            <a:endParaRPr lang="fr-FR" sz="2000" b="1"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Imagen 3"/>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66076" y="3566684"/>
            <a:ext cx="3567724" cy="26261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59879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mph" presetSubtype="0" repeatCount="indefinite" fill="remove" nodeType="afterEffect">
                                  <p:stCondLst>
                                    <p:cond delay="0"/>
                                  </p:stCondLst>
                                  <p:endCondLst>
                                    <p:cond evt="onNext" delay="0">
                                      <p:tgtEl>
                                        <p:sldTgt/>
                                      </p:tgtEl>
                                    </p:cond>
                                  </p:endCondLst>
                                  <p:childTnLst>
                                    <p:anim calcmode="discrete" valueType="str">
                                      <p:cBhvr override="childStyle">
                                        <p:cTn id="6" dur="500" fill="hold"/>
                                        <p:tgtEl>
                                          <p:spTgt spid="9">
                                            <p:txEl>
                                              <p:pRg st="1" end="1"/>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par>
                                <p:cTn id="7" presetID="10" presetClass="emph" presetSubtype="0" repeatCount="indefinite" fill="remove" nodeType="withEffect">
                                  <p:stCondLst>
                                    <p:cond delay="0"/>
                                  </p:stCondLst>
                                  <p:endCondLst>
                                    <p:cond evt="onNext" delay="0">
                                      <p:tgtEl>
                                        <p:sldTgt/>
                                      </p:tgtEl>
                                    </p:cond>
                                  </p:endCondLst>
                                  <p:childTnLst>
                                    <p:anim calcmode="discrete" valueType="str">
                                      <p:cBhvr override="childStyle">
                                        <p:cTn id="8" dur="500" fill="hold"/>
                                        <p:tgtEl>
                                          <p:spTgt spid="9">
                                            <p:txEl>
                                              <p:pRg st="2" end="2"/>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par>
                                <p:cTn id="9" presetID="10" presetClass="emph" presetSubtype="0" repeatCount="indefinite" fill="remove" nodeType="withEffect">
                                  <p:stCondLst>
                                    <p:cond delay="0"/>
                                  </p:stCondLst>
                                  <p:endCondLst>
                                    <p:cond evt="onNext" delay="0">
                                      <p:tgtEl>
                                        <p:sldTgt/>
                                      </p:tgtEl>
                                    </p:cond>
                                  </p:endCondLst>
                                  <p:childTnLst>
                                    <p:anim calcmode="discrete" valueType="str">
                                      <p:cBhvr override="childStyle">
                                        <p:cTn id="10" dur="500" fill="hold"/>
                                        <p:tgtEl>
                                          <p:spTgt spid="9">
                                            <p:txEl>
                                              <p:pRg st="3" end="3"/>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selección de los proyectos</a:t>
            </a:r>
            <a:endParaRPr lang="fr-FR" dirty="0"/>
          </a:p>
        </p:txBody>
      </p:sp>
    </p:spTree>
    <p:extLst>
      <p:ext uri="{BB962C8B-B14F-4D97-AF65-F5344CB8AC3E}">
        <p14:creationId xmlns:p14="http://schemas.microsoft.com/office/powerpoint/2010/main" val="2645957432"/>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206112" y="5168108"/>
            <a:ext cx="720000" cy="1283184"/>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30%</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Rectángulo 4"/>
          <p:cNvSpPr/>
          <p:nvPr/>
        </p:nvSpPr>
        <p:spPr>
          <a:xfrm>
            <a:off x="4221800" y="4240129"/>
            <a:ext cx="720000" cy="838200"/>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17%</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Rectángulo 5"/>
          <p:cNvSpPr/>
          <p:nvPr/>
        </p:nvSpPr>
        <p:spPr>
          <a:xfrm>
            <a:off x="4221800" y="3020929"/>
            <a:ext cx="720000" cy="1114644"/>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26%</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Rectángulo 9"/>
          <p:cNvSpPr/>
          <p:nvPr/>
        </p:nvSpPr>
        <p:spPr>
          <a:xfrm flipH="1">
            <a:off x="4221800" y="2182729"/>
            <a:ext cx="720000" cy="784919"/>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19%</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Rectángulo 10"/>
          <p:cNvSpPr/>
          <p:nvPr/>
        </p:nvSpPr>
        <p:spPr>
          <a:xfrm>
            <a:off x="4221800" y="1674256"/>
            <a:ext cx="720000" cy="432273"/>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latin typeface="Open Sans" panose="020B0606030504020204" pitchFamily="34" charset="0"/>
                <a:ea typeface="Open Sans" panose="020B0606030504020204" pitchFamily="34" charset="0"/>
                <a:cs typeface="Open Sans" panose="020B0606030504020204" pitchFamily="34" charset="0"/>
              </a:rPr>
              <a:t>8</a:t>
            </a:r>
            <a:r>
              <a:rPr lang="es-ES" sz="1600" dirty="0" smtClean="0">
                <a:latin typeface="Open Sans" panose="020B0606030504020204" pitchFamily="34" charset="0"/>
                <a:ea typeface="Open Sans" panose="020B0606030504020204" pitchFamily="34" charset="0"/>
                <a:cs typeface="Open Sans" panose="020B0606030504020204" pitchFamily="34" charset="0"/>
              </a:rPr>
              <a:t>%</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Rectángulo 12"/>
          <p:cNvSpPr/>
          <p:nvPr/>
        </p:nvSpPr>
        <p:spPr>
          <a:xfrm>
            <a:off x="7689482" y="5560456"/>
            <a:ext cx="720000" cy="879267"/>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18%</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ángulo 14"/>
          <p:cNvSpPr/>
          <p:nvPr/>
        </p:nvSpPr>
        <p:spPr>
          <a:xfrm>
            <a:off x="7685000" y="4469661"/>
            <a:ext cx="720000" cy="594883"/>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14%</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ángulo 16"/>
          <p:cNvSpPr/>
          <p:nvPr/>
        </p:nvSpPr>
        <p:spPr>
          <a:xfrm>
            <a:off x="7685000" y="3366020"/>
            <a:ext cx="720000" cy="700517"/>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22%</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ángulo 18"/>
          <p:cNvSpPr/>
          <p:nvPr/>
        </p:nvSpPr>
        <p:spPr>
          <a:xfrm>
            <a:off x="7685000" y="2286723"/>
            <a:ext cx="720000" cy="685800"/>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14%</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ángulo 20"/>
          <p:cNvSpPr/>
          <p:nvPr/>
        </p:nvSpPr>
        <p:spPr>
          <a:xfrm>
            <a:off x="7685000" y="1628418"/>
            <a:ext cx="720000" cy="428844"/>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10%</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ángulo 21"/>
          <p:cNvSpPr/>
          <p:nvPr/>
        </p:nvSpPr>
        <p:spPr>
          <a:xfrm>
            <a:off x="7685000" y="618020"/>
            <a:ext cx="720000" cy="203674"/>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4%</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ángulo 22"/>
          <p:cNvSpPr/>
          <p:nvPr/>
        </p:nvSpPr>
        <p:spPr>
          <a:xfrm>
            <a:off x="7685000" y="936424"/>
            <a:ext cx="720000" cy="566528"/>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solidFill>
                  <a:srgbClr val="C16023"/>
                </a:solidFill>
                <a:latin typeface="Open Sans" panose="020B0606030504020204" pitchFamily="34" charset="0"/>
                <a:ea typeface="Open Sans" panose="020B0606030504020204" pitchFamily="34" charset="0"/>
                <a:cs typeface="Open Sans" panose="020B0606030504020204" pitchFamily="34" charset="0"/>
              </a:rPr>
              <a:t>8</a:t>
            </a: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ángulo 25"/>
          <p:cNvSpPr/>
          <p:nvPr/>
        </p:nvSpPr>
        <p:spPr>
          <a:xfrm>
            <a:off x="7685000" y="76200"/>
            <a:ext cx="720000" cy="432273"/>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10%</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ángulo 27"/>
          <p:cNvSpPr/>
          <p:nvPr/>
        </p:nvSpPr>
        <p:spPr>
          <a:xfrm>
            <a:off x="5126936" y="5513041"/>
            <a:ext cx="2357247" cy="461665"/>
          </a:xfrm>
          <a:prstGeom prst="rect">
            <a:avLst/>
          </a:prstGeom>
        </p:spPr>
        <p:txBody>
          <a:bodyPr wrap="none">
            <a:spAutoFit/>
          </a:bodyPr>
          <a:lstStyle/>
          <a:p>
            <a:pPr algn="ctr">
              <a:lnSpc>
                <a:spcPct val="150000"/>
              </a:lnSpc>
            </a:pPr>
            <a:r>
              <a:rPr lang="es-ES" sz="1600" dirty="0" smtClean="0">
                <a:latin typeface="Open Sans" panose="020B0606030504020204" pitchFamily="34" charset="0"/>
                <a:ea typeface="Open Sans" panose="020B0606030504020204" pitchFamily="34" charset="0"/>
                <a:cs typeface="Open Sans" panose="020B0606030504020204" pitchFamily="34" charset="0"/>
              </a:rPr>
              <a:t>Contexto del proyecto</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0" name="Rectángulo 29"/>
          <p:cNvSpPr/>
          <p:nvPr/>
        </p:nvSpPr>
        <p:spPr>
          <a:xfrm>
            <a:off x="5378504" y="4398869"/>
            <a:ext cx="1658339" cy="461665"/>
          </a:xfrm>
          <a:prstGeom prst="rect">
            <a:avLst/>
          </a:prstGeom>
        </p:spPr>
        <p:txBody>
          <a:bodyPr wrap="none">
            <a:spAutoFit/>
          </a:bodyPr>
          <a:lstStyle/>
          <a:p>
            <a:pPr algn="ctr">
              <a:lnSpc>
                <a:spcPct val="150000"/>
              </a:lnSpc>
            </a:pPr>
            <a:r>
              <a:rPr lang="es-ES" sz="1600" dirty="0">
                <a:latin typeface="Open Sans" panose="020B0606030504020204" pitchFamily="34" charset="0"/>
                <a:ea typeface="Open Sans" panose="020B0606030504020204" pitchFamily="34" charset="0"/>
                <a:cs typeface="Open Sans" panose="020B0606030504020204" pitchFamily="34" charset="0"/>
              </a:rPr>
              <a:t>VA </a:t>
            </a:r>
            <a:r>
              <a:rPr lang="es-ES" sz="1600" dirty="0" smtClean="0">
                <a:latin typeface="Open Sans" panose="020B0606030504020204" pitchFamily="34" charset="0"/>
                <a:ea typeface="Open Sans" panose="020B0606030504020204" pitchFamily="34" charset="0"/>
                <a:cs typeface="Open Sans" panose="020B0606030504020204" pitchFamily="34" charset="0"/>
              </a:rPr>
              <a:t>cooperación</a:t>
            </a:r>
            <a:endParaRPr lang="es-ES"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Rectángulo 31"/>
          <p:cNvSpPr/>
          <p:nvPr/>
        </p:nvSpPr>
        <p:spPr>
          <a:xfrm>
            <a:off x="5130886" y="3298917"/>
            <a:ext cx="2500813" cy="461665"/>
          </a:xfrm>
          <a:prstGeom prst="rect">
            <a:avLst/>
          </a:prstGeom>
        </p:spPr>
        <p:txBody>
          <a:bodyPr wrap="none">
            <a:spAutoFit/>
          </a:bodyPr>
          <a:lstStyle/>
          <a:p>
            <a:pPr algn="ctr">
              <a:lnSpc>
                <a:spcPct val="150000"/>
              </a:lnSpc>
            </a:pPr>
            <a:r>
              <a:rPr lang="es-ES" sz="1600" dirty="0" smtClean="0">
                <a:latin typeface="Open Sans" panose="020B0606030504020204" pitchFamily="34" charset="0"/>
                <a:ea typeface="Open Sans" panose="020B0606030504020204" pitchFamily="34" charset="0"/>
                <a:cs typeface="Open Sans" panose="020B0606030504020204" pitchFamily="34" charset="0"/>
              </a:rPr>
              <a:t>Productos + entregables</a:t>
            </a:r>
            <a:endParaRPr lang="es-ES"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4" name="Rectángulo 33"/>
          <p:cNvSpPr/>
          <p:nvPr/>
        </p:nvSpPr>
        <p:spPr>
          <a:xfrm>
            <a:off x="5579936" y="2491667"/>
            <a:ext cx="1431802" cy="338554"/>
          </a:xfrm>
          <a:prstGeom prst="rect">
            <a:avLst/>
          </a:prstGeom>
        </p:spPr>
        <p:txBody>
          <a:bodyPr wrap="none">
            <a:spAutoFit/>
          </a:bodyPr>
          <a:lstStyle/>
          <a:p>
            <a:r>
              <a:rPr lang="es-ES" sz="1600" dirty="0" smtClean="0">
                <a:latin typeface="Open Sans" panose="020B0606030504020204" pitchFamily="34" charset="0"/>
                <a:ea typeface="Open Sans" panose="020B0606030504020204" pitchFamily="34" charset="0"/>
                <a:cs typeface="Open Sans" panose="020B0606030504020204" pitchFamily="34" charset="0"/>
              </a:rPr>
              <a:t>partenariado</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6" name="Rectángulo 35"/>
          <p:cNvSpPr/>
          <p:nvPr/>
        </p:nvSpPr>
        <p:spPr>
          <a:xfrm>
            <a:off x="5394437" y="1605280"/>
            <a:ext cx="1626472" cy="461665"/>
          </a:xfrm>
          <a:prstGeom prst="rect">
            <a:avLst/>
          </a:prstGeom>
        </p:spPr>
        <p:txBody>
          <a:bodyPr wrap="none">
            <a:spAutoFit/>
          </a:bodyPr>
          <a:lstStyle/>
          <a:p>
            <a:pPr algn="ctr">
              <a:lnSpc>
                <a:spcPct val="150000"/>
              </a:lnSpc>
            </a:pPr>
            <a:r>
              <a:rPr lang="es-ES" sz="1600" dirty="0">
                <a:latin typeface="Open Sans" panose="020B0606030504020204" pitchFamily="34" charset="0"/>
                <a:ea typeface="Open Sans" panose="020B0606030504020204" pitchFamily="34" charset="0"/>
                <a:cs typeface="Open Sans" panose="020B0606030504020204" pitchFamily="34" charset="0"/>
              </a:rPr>
              <a:t>plan de </a:t>
            </a:r>
            <a:r>
              <a:rPr lang="es-ES" sz="1600" dirty="0" smtClean="0">
                <a:latin typeface="Open Sans" panose="020B0606030504020204" pitchFamily="34" charset="0"/>
                <a:ea typeface="Open Sans" panose="020B0606030504020204" pitchFamily="34" charset="0"/>
                <a:cs typeface="Open Sans" panose="020B0606030504020204" pitchFamily="34" charset="0"/>
              </a:rPr>
              <a:t>trabajo</a:t>
            </a:r>
            <a:endParaRPr lang="es-ES"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8" name="Rectángulo 37"/>
          <p:cNvSpPr/>
          <p:nvPr/>
        </p:nvSpPr>
        <p:spPr>
          <a:xfrm>
            <a:off x="5879456" y="1122246"/>
            <a:ext cx="883575" cy="338554"/>
          </a:xfrm>
          <a:prstGeom prst="rect">
            <a:avLst/>
          </a:prstGeom>
        </p:spPr>
        <p:txBody>
          <a:bodyPr wrap="none">
            <a:spAutoFit/>
          </a:bodyPr>
          <a:lstStyle/>
          <a:p>
            <a:r>
              <a:rPr lang="es-ES" sz="1600" dirty="0" smtClean="0">
                <a:latin typeface="Open Sans" panose="020B0606030504020204" pitchFamily="34" charset="0"/>
                <a:ea typeface="Open Sans" panose="020B0606030504020204" pitchFamily="34" charset="0"/>
                <a:cs typeface="Open Sans" panose="020B0606030504020204" pitchFamily="34" charset="0"/>
              </a:rPr>
              <a:t>gestión</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9" name="Rectángulo 38"/>
          <p:cNvSpPr/>
          <p:nvPr/>
        </p:nvSpPr>
        <p:spPr>
          <a:xfrm>
            <a:off x="5542757" y="497502"/>
            <a:ext cx="1511952" cy="338554"/>
          </a:xfrm>
          <a:prstGeom prst="rect">
            <a:avLst/>
          </a:prstGeom>
        </p:spPr>
        <p:txBody>
          <a:bodyPr wrap="none">
            <a:spAutoFit/>
          </a:bodyPr>
          <a:lstStyle/>
          <a:p>
            <a:r>
              <a:rPr lang="es-ES" sz="1600" dirty="0" smtClean="0">
                <a:latin typeface="Open Sans" panose="020B0606030504020204" pitchFamily="34" charset="0"/>
                <a:ea typeface="Open Sans" panose="020B0606030504020204" pitchFamily="34" charset="0"/>
                <a:cs typeface="Open Sans" panose="020B0606030504020204" pitchFamily="34" charset="0"/>
              </a:rPr>
              <a:t>comunicación</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40" name="Rectángulo 39"/>
          <p:cNvSpPr/>
          <p:nvPr/>
        </p:nvSpPr>
        <p:spPr>
          <a:xfrm>
            <a:off x="5638800" y="116502"/>
            <a:ext cx="1389226" cy="338554"/>
          </a:xfrm>
          <a:prstGeom prst="rect">
            <a:avLst/>
          </a:prstGeom>
        </p:spPr>
        <p:txBody>
          <a:bodyPr wrap="none">
            <a:spAutoFit/>
          </a:bodyPr>
          <a:lstStyle/>
          <a:p>
            <a:r>
              <a:rPr lang="es-ES" sz="1600" dirty="0" smtClean="0">
                <a:latin typeface="Open Sans" panose="020B0606030504020204" pitchFamily="34" charset="0"/>
                <a:ea typeface="Open Sans" panose="020B0606030504020204" pitchFamily="34" charset="0"/>
                <a:cs typeface="Open Sans" panose="020B0606030504020204" pitchFamily="34" charset="0"/>
              </a:rPr>
              <a:t>presupuesto</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12" name="Conector recto 11"/>
          <p:cNvCxnSpPr/>
          <p:nvPr/>
        </p:nvCxnSpPr>
        <p:spPr>
          <a:xfrm>
            <a:off x="4941800" y="4240129"/>
            <a:ext cx="2743200" cy="225718"/>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sp>
        <p:nvSpPr>
          <p:cNvPr id="43" name="CuadroTexto 42"/>
          <p:cNvSpPr txBox="1"/>
          <p:nvPr/>
        </p:nvSpPr>
        <p:spPr>
          <a:xfrm>
            <a:off x="4011547" y="6477000"/>
            <a:ext cx="825867" cy="338554"/>
          </a:xfrm>
          <a:prstGeom prst="rect">
            <a:avLst/>
          </a:prstGeom>
          <a:noFill/>
        </p:spPr>
        <p:txBody>
          <a:bodyPr wrap="none" rtlCol="0">
            <a:spAutoFit/>
          </a:bodyPr>
          <a:lstStyle/>
          <a:p>
            <a:r>
              <a:rPr lang="es-ES" sz="1600" dirty="0" err="1" smtClean="0">
                <a:latin typeface="Open Sans" panose="020B0606030504020204" pitchFamily="34" charset="0"/>
                <a:ea typeface="Open Sans" panose="020B0606030504020204" pitchFamily="34" charset="0"/>
                <a:cs typeface="Open Sans" panose="020B0606030504020204" pitchFamily="34" charset="0"/>
              </a:rPr>
              <a:t>1</a:t>
            </a:r>
            <a:r>
              <a:rPr lang="es-ES" sz="1600" baseline="30000" dirty="0" err="1">
                <a:latin typeface="Open Sans" panose="020B0606030504020204" pitchFamily="34" charset="0"/>
                <a:ea typeface="Open Sans" panose="020B0606030504020204" pitchFamily="34" charset="0"/>
                <a:cs typeface="Open Sans" panose="020B0606030504020204" pitchFamily="34" charset="0"/>
              </a:rPr>
              <a:t>a</a:t>
            </a:r>
            <a:r>
              <a:rPr lang="es-ES" sz="1600" dirty="0" smtClean="0">
                <a:latin typeface="Open Sans" panose="020B0606030504020204" pitchFamily="34" charset="0"/>
                <a:ea typeface="Open Sans" panose="020B0606030504020204" pitchFamily="34" charset="0"/>
                <a:cs typeface="Open Sans" panose="020B0606030504020204" pitchFamily="34" charset="0"/>
              </a:rPr>
              <a:t> fase</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44" name="CuadroTexto 43"/>
          <p:cNvSpPr txBox="1"/>
          <p:nvPr/>
        </p:nvSpPr>
        <p:spPr>
          <a:xfrm>
            <a:off x="7509875" y="6477000"/>
            <a:ext cx="825867" cy="338554"/>
          </a:xfrm>
          <a:prstGeom prst="rect">
            <a:avLst/>
          </a:prstGeom>
          <a:noFill/>
        </p:spPr>
        <p:txBody>
          <a:bodyPr wrap="none" rtlCol="0">
            <a:spAutoFit/>
          </a:bodyPr>
          <a:lstStyle/>
          <a:p>
            <a:r>
              <a:rPr lang="es-ES" sz="1600" dirty="0" err="1" smtClean="0">
                <a:latin typeface="Open Sans" panose="020B0606030504020204" pitchFamily="34" charset="0"/>
                <a:ea typeface="Open Sans" panose="020B0606030504020204" pitchFamily="34" charset="0"/>
                <a:cs typeface="Open Sans" panose="020B0606030504020204" pitchFamily="34" charset="0"/>
              </a:rPr>
              <a:t>2</a:t>
            </a:r>
            <a:r>
              <a:rPr lang="es-ES" sz="1600" baseline="30000" dirty="0" err="1">
                <a:latin typeface="Open Sans" panose="020B0606030504020204" pitchFamily="34" charset="0"/>
                <a:ea typeface="Open Sans" panose="020B0606030504020204" pitchFamily="34" charset="0"/>
                <a:cs typeface="Open Sans" panose="020B0606030504020204" pitchFamily="34" charset="0"/>
              </a:rPr>
              <a:t>a</a:t>
            </a:r>
            <a:r>
              <a:rPr lang="es-ES" sz="1600" dirty="0" smtClean="0">
                <a:latin typeface="Open Sans" panose="020B0606030504020204" pitchFamily="34" charset="0"/>
                <a:ea typeface="Open Sans" panose="020B0606030504020204" pitchFamily="34" charset="0"/>
                <a:cs typeface="Open Sans" panose="020B0606030504020204" pitchFamily="34" charset="0"/>
              </a:rPr>
              <a:t> fase</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48" name="Conector recto 47"/>
          <p:cNvCxnSpPr/>
          <p:nvPr/>
        </p:nvCxnSpPr>
        <p:spPr>
          <a:xfrm>
            <a:off x="4957488" y="5068358"/>
            <a:ext cx="2727512" cy="9971"/>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1" name="Conector recto 50"/>
          <p:cNvCxnSpPr/>
          <p:nvPr/>
        </p:nvCxnSpPr>
        <p:spPr>
          <a:xfrm>
            <a:off x="4927008" y="6429752"/>
            <a:ext cx="2727512" cy="9971"/>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2" name="Conector recto 51"/>
          <p:cNvCxnSpPr/>
          <p:nvPr/>
        </p:nvCxnSpPr>
        <p:spPr>
          <a:xfrm>
            <a:off x="4921974" y="5168341"/>
            <a:ext cx="2763026" cy="354059"/>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4" name="Conector recto 53"/>
          <p:cNvCxnSpPr/>
          <p:nvPr/>
        </p:nvCxnSpPr>
        <p:spPr>
          <a:xfrm flipV="1">
            <a:off x="4957488" y="4081542"/>
            <a:ext cx="2697032" cy="41914"/>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a:xfrm>
            <a:off x="4911320" y="3017115"/>
            <a:ext cx="2773680" cy="348905"/>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8" name="Conector recto 57"/>
          <p:cNvCxnSpPr/>
          <p:nvPr/>
        </p:nvCxnSpPr>
        <p:spPr>
          <a:xfrm>
            <a:off x="4957488" y="2960363"/>
            <a:ext cx="2727512" cy="12160"/>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60" name="Conector recto 59"/>
          <p:cNvCxnSpPr/>
          <p:nvPr/>
        </p:nvCxnSpPr>
        <p:spPr>
          <a:xfrm>
            <a:off x="4926560" y="2194748"/>
            <a:ext cx="2758440" cy="101834"/>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62" name="Conector recto 61"/>
          <p:cNvCxnSpPr/>
          <p:nvPr/>
        </p:nvCxnSpPr>
        <p:spPr>
          <a:xfrm flipV="1">
            <a:off x="4957488" y="2061076"/>
            <a:ext cx="2727512" cy="24904"/>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64" name="Conector recto 63"/>
          <p:cNvCxnSpPr/>
          <p:nvPr/>
        </p:nvCxnSpPr>
        <p:spPr>
          <a:xfrm flipV="1">
            <a:off x="4942024" y="1638854"/>
            <a:ext cx="2742976" cy="45382"/>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sp>
        <p:nvSpPr>
          <p:cNvPr id="67" name="Título 1"/>
          <p:cNvSpPr txBox="1">
            <a:spLocks/>
          </p:cNvSpPr>
          <p:nvPr/>
        </p:nvSpPr>
        <p:spPr>
          <a:xfrm>
            <a:off x="351396" y="1828800"/>
            <a:ext cx="3534804" cy="1905000"/>
          </a:xfrm>
          <a:prstGeom prst="rect">
            <a:avLst/>
          </a:prstGeom>
        </p:spPr>
        <p:txBody>
          <a:bodyPr/>
          <a:lst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a:lstStyle>
          <a:p>
            <a:r>
              <a:rPr lang="es-ES" dirty="0" smtClean="0"/>
              <a:t>Los criterios de selección y su ponderación en las dos fases</a:t>
            </a:r>
            <a:endParaRPr lang="es-ES" dirty="0"/>
          </a:p>
        </p:txBody>
      </p:sp>
      <p:pic>
        <p:nvPicPr>
          <p:cNvPr id="37" name="Marcador de contenido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661056" y="4490134"/>
            <a:ext cx="741407" cy="689277"/>
          </a:xfrm>
          <a:prstGeom prst="rect">
            <a:avLst/>
          </a:prstGeom>
        </p:spPr>
      </p:pic>
      <p:sp>
        <p:nvSpPr>
          <p:cNvPr id="41" name="CuadroTexto 40"/>
          <p:cNvSpPr txBox="1"/>
          <p:nvPr/>
        </p:nvSpPr>
        <p:spPr>
          <a:xfrm>
            <a:off x="762000" y="4569538"/>
            <a:ext cx="1706828" cy="400110"/>
          </a:xfrm>
          <a:prstGeom prst="rect">
            <a:avLst/>
          </a:prstGeom>
          <a:noFill/>
        </p:spPr>
        <p:txBody>
          <a:bodyPr wrap="square" rtlCol="0">
            <a:spAutoFit/>
          </a:bodyPr>
          <a:lstStyle/>
          <a:p>
            <a:pPr algn="ctr"/>
            <a:r>
              <a:rPr lang="es-ES" sz="2000" b="1"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Fiche 6</a:t>
            </a:r>
            <a:endParaRPr lang="fr-FR" sz="2000" b="1"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93514240"/>
      </p:ext>
    </p:extLst>
  </p:cSld>
  <p:clrMapOvr>
    <a:masterClrMapping/>
  </p:clrMapOvr>
  <p:transition spd="slow">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ext uri="{D42A27DB-BD31-4B8C-83A1-F6EECF244321}">
                <p14:modId xmlns:p14="http://schemas.microsoft.com/office/powerpoint/2010/main" val="2465470329"/>
              </p:ext>
            </p:extLst>
          </p:nvPr>
        </p:nvGraphicFramePr>
        <p:xfrm>
          <a:off x="381000" y="1295400"/>
          <a:ext cx="83820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ítulo 1"/>
          <p:cNvSpPr txBox="1">
            <a:spLocks/>
          </p:cNvSpPr>
          <p:nvPr/>
        </p:nvSpPr>
        <p:spPr>
          <a:xfrm>
            <a:off x="2590800" y="381000"/>
            <a:ext cx="5791200" cy="457200"/>
          </a:xfrm>
          <a:prstGeom prst="rect">
            <a:avLst/>
          </a:prstGeom>
        </p:spPr>
        <p:txBody>
          <a:bodyPr/>
          <a:lst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a:lstStyle>
          <a:p>
            <a:r>
              <a:rPr lang="es-ES" dirty="0" smtClean="0"/>
              <a:t>La puntuación de las candidaturas</a:t>
            </a:r>
            <a:endParaRPr lang="es-ES" dirty="0"/>
          </a:p>
        </p:txBody>
      </p:sp>
      <p:sp>
        <p:nvSpPr>
          <p:cNvPr id="2" name="Flecha derecha 1">
            <a:hlinkClick r:id="rId8" action="ppaction://hlinkpres?slideindex=1&amp;slidetitle="/>
          </p:cNvPr>
          <p:cNvSpPr/>
          <p:nvPr/>
        </p:nvSpPr>
        <p:spPr>
          <a:xfrm>
            <a:off x="8126955" y="6373368"/>
            <a:ext cx="978408" cy="484632"/>
          </a:xfrm>
          <a:prstGeom prst="rightArrow">
            <a:avLst/>
          </a:prstGeom>
          <a:solidFill>
            <a:schemeClr val="accent1">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67619900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graphicEl>
                                              <a:dgm id="{551DA360-CF2C-48A6-82AD-D18B85C4B0A5}"/>
                                            </p:graphicEl>
                                          </p:spTgt>
                                        </p:tgtEl>
                                        <p:attrNameLst>
                                          <p:attrName>style.visibility</p:attrName>
                                        </p:attrNameLst>
                                      </p:cBhvr>
                                      <p:to>
                                        <p:strVal val="visible"/>
                                      </p:to>
                                    </p:set>
                                    <p:animEffect transition="in" filter="wipe(up)">
                                      <p:cBhvr>
                                        <p:cTn id="7" dur="500"/>
                                        <p:tgtEl>
                                          <p:spTgt spid="8">
                                            <p:graphicEl>
                                              <a:dgm id="{551DA360-CF2C-48A6-82AD-D18B85C4B0A5}"/>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graphicEl>
                                              <a:dgm id="{837272A8-5388-4BBC-A39D-18C8C61645CA}"/>
                                            </p:graphicEl>
                                          </p:spTgt>
                                        </p:tgtEl>
                                        <p:attrNameLst>
                                          <p:attrName>style.visibility</p:attrName>
                                        </p:attrNameLst>
                                      </p:cBhvr>
                                      <p:to>
                                        <p:strVal val="visible"/>
                                      </p:to>
                                    </p:set>
                                    <p:animEffect transition="in" filter="wipe(up)">
                                      <p:cBhvr>
                                        <p:cTn id="12" dur="500"/>
                                        <p:tgtEl>
                                          <p:spTgt spid="8">
                                            <p:graphicEl>
                                              <a:dgm id="{837272A8-5388-4BBC-A39D-18C8C61645CA}"/>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graphicEl>
                                              <a:dgm id="{9DAB6F64-E47F-4FB7-8B4E-B856C73D03DD}"/>
                                            </p:graphicEl>
                                          </p:spTgt>
                                        </p:tgtEl>
                                        <p:attrNameLst>
                                          <p:attrName>style.visibility</p:attrName>
                                        </p:attrNameLst>
                                      </p:cBhvr>
                                      <p:to>
                                        <p:strVal val="visible"/>
                                      </p:to>
                                    </p:set>
                                    <p:animEffect transition="in" filter="wipe(up)">
                                      <p:cBhvr>
                                        <p:cTn id="17" dur="500"/>
                                        <p:tgtEl>
                                          <p:spTgt spid="8">
                                            <p:graphicEl>
                                              <a:dgm id="{9DAB6F64-E47F-4FB7-8B4E-B856C73D03DD}"/>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8">
                                            <p:graphicEl>
                                              <a:dgm id="{3D59D19E-09FE-4393-8A2C-C8F0F7E485CE}"/>
                                            </p:graphicEl>
                                          </p:spTgt>
                                        </p:tgtEl>
                                        <p:attrNameLst>
                                          <p:attrName>style.visibility</p:attrName>
                                        </p:attrNameLst>
                                      </p:cBhvr>
                                      <p:to>
                                        <p:strVal val="visible"/>
                                      </p:to>
                                    </p:set>
                                    <p:animEffect transition="in" filter="wipe(up)">
                                      <p:cBhvr>
                                        <p:cTn id="22" dur="500"/>
                                        <p:tgtEl>
                                          <p:spTgt spid="8">
                                            <p:graphicEl>
                                              <a:dgm id="{3D59D19E-09FE-4393-8A2C-C8F0F7E485CE}"/>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8">
                                            <p:graphicEl>
                                              <a:dgm id="{111CF2A8-D1BD-428D-8585-2C3E8BBD4841}"/>
                                            </p:graphicEl>
                                          </p:spTgt>
                                        </p:tgtEl>
                                        <p:attrNameLst>
                                          <p:attrName>style.visibility</p:attrName>
                                        </p:attrNameLst>
                                      </p:cBhvr>
                                      <p:to>
                                        <p:strVal val="visible"/>
                                      </p:to>
                                    </p:set>
                                    <p:animEffect transition="in" filter="wipe(up)">
                                      <p:cBhvr>
                                        <p:cTn id="27" dur="500"/>
                                        <p:tgtEl>
                                          <p:spTgt spid="8">
                                            <p:graphicEl>
                                              <a:dgm id="{111CF2A8-D1BD-428D-8585-2C3E8BBD484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8">
                                            <p:graphicEl>
                                              <a:dgm id="{5C6EF629-CBC2-4B3F-B1A8-213004F59361}"/>
                                            </p:graphicEl>
                                          </p:spTgt>
                                        </p:tgtEl>
                                        <p:attrNameLst>
                                          <p:attrName>style.visibility</p:attrName>
                                        </p:attrNameLst>
                                      </p:cBhvr>
                                      <p:to>
                                        <p:strVal val="visible"/>
                                      </p:to>
                                    </p:set>
                                    <p:animEffect transition="in" filter="wipe(up)">
                                      <p:cBhvr>
                                        <p:cTn id="32" dur="500"/>
                                        <p:tgtEl>
                                          <p:spTgt spid="8">
                                            <p:graphicEl>
                                              <a:dgm id="{5C6EF629-CBC2-4B3F-B1A8-213004F59361}"/>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8">
                                            <p:graphicEl>
                                              <a:dgm id="{8BF404CF-F6B9-4B76-A9DA-29E3E1077BC2}"/>
                                            </p:graphicEl>
                                          </p:spTgt>
                                        </p:tgtEl>
                                        <p:attrNameLst>
                                          <p:attrName>style.visibility</p:attrName>
                                        </p:attrNameLst>
                                      </p:cBhvr>
                                      <p:to>
                                        <p:strVal val="visible"/>
                                      </p:to>
                                    </p:set>
                                    <p:animEffect transition="in" filter="wipe(up)">
                                      <p:cBhvr>
                                        <p:cTn id="37" dur="500"/>
                                        <p:tgtEl>
                                          <p:spTgt spid="8">
                                            <p:graphicEl>
                                              <a:dgm id="{8BF404CF-F6B9-4B76-A9DA-29E3E1077BC2}"/>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8">
                                            <p:graphicEl>
                                              <a:dgm id="{A849B147-FB33-406E-AC25-71828FD05EE8}"/>
                                            </p:graphicEl>
                                          </p:spTgt>
                                        </p:tgtEl>
                                        <p:attrNameLst>
                                          <p:attrName>style.visibility</p:attrName>
                                        </p:attrNameLst>
                                      </p:cBhvr>
                                      <p:to>
                                        <p:strVal val="visible"/>
                                      </p:to>
                                    </p:set>
                                    <p:animEffect transition="in" filter="wipe(up)">
                                      <p:cBhvr>
                                        <p:cTn id="42" dur="500"/>
                                        <p:tgtEl>
                                          <p:spTgt spid="8">
                                            <p:graphicEl>
                                              <a:dgm id="{A849B147-FB33-406E-AC25-71828FD05EE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652" y="2051467"/>
            <a:ext cx="8185748" cy="539333"/>
          </a:xfrm>
        </p:spPr>
        <p:txBody>
          <a:bodyPr/>
          <a:lstStyle/>
          <a:p>
            <a:r>
              <a:rPr lang="es-ES" dirty="0" smtClean="0"/>
              <a:t>Condiciones de participación de la convocatoria</a:t>
            </a:r>
            <a:endParaRPr lang="fr-FR" dirty="0"/>
          </a:p>
        </p:txBody>
      </p:sp>
    </p:spTree>
    <p:extLst>
      <p:ext uri="{BB962C8B-B14F-4D97-AF65-F5344CB8AC3E}">
        <p14:creationId xmlns:p14="http://schemas.microsoft.com/office/powerpoint/2010/main" val="1212067866"/>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p:txBody>
          <a:bodyPr/>
          <a:lstStyle/>
          <a:p>
            <a:endParaRPr lang="es-ES" dirty="0"/>
          </a:p>
          <a:p>
            <a:endParaRPr lang="fr-FR" dirty="0"/>
          </a:p>
        </p:txBody>
      </p:sp>
      <p:graphicFrame>
        <p:nvGraphicFramePr>
          <p:cNvPr id="3" name="Tabla 2"/>
          <p:cNvGraphicFramePr>
            <a:graphicFrameLocks noGrp="1"/>
          </p:cNvGraphicFramePr>
          <p:nvPr>
            <p:extLst>
              <p:ext uri="{D42A27DB-BD31-4B8C-83A1-F6EECF244321}">
                <p14:modId xmlns:p14="http://schemas.microsoft.com/office/powerpoint/2010/main" val="2077919947"/>
              </p:ext>
            </p:extLst>
          </p:nvPr>
        </p:nvGraphicFramePr>
        <p:xfrm>
          <a:off x="392806" y="1447800"/>
          <a:ext cx="8458200" cy="4371016"/>
        </p:xfrm>
        <a:graphic>
          <a:graphicData uri="http://schemas.openxmlformats.org/drawingml/2006/table">
            <a:tbl>
              <a:tblPr firstRow="1" bandRow="1">
                <a:tableStyleId>{5C22544A-7EE6-4342-B048-85BDC9FD1C3A}</a:tableStyleId>
              </a:tblPr>
              <a:tblGrid>
                <a:gridCol w="2819400"/>
                <a:gridCol w="2819400"/>
                <a:gridCol w="2819400"/>
              </a:tblGrid>
              <a:tr h="1316368">
                <a:tc>
                  <a:txBody>
                    <a:bodyPr/>
                    <a:lstStyle/>
                    <a:p>
                      <a:pPr algn="ctr">
                        <a:lnSpc>
                          <a:spcPts val="1800"/>
                        </a:lnSpc>
                        <a:spcAft>
                          <a:spcPts val="1800"/>
                        </a:spcAft>
                      </a:pPr>
                      <a:r>
                        <a:rPr lang="es-ES" sz="1400" b="1" noProof="0" dirty="0" smtClean="0">
                          <a:solidFill>
                            <a:srgbClr val="002087"/>
                          </a:solidFill>
                          <a:effectLst/>
                          <a:latin typeface="Open Sans" panose="020B0606030504020204" pitchFamily="34" charset="0"/>
                          <a:ea typeface="MS Mincho"/>
                          <a:cs typeface="Times New Roman" panose="02020603050405020304" pitchFamily="18" charset="0"/>
                        </a:rPr>
                        <a:t>Condiciones de la convocatoria / dossier de candidatura</a:t>
                      </a:r>
                      <a:endParaRPr lang="es-ES" sz="1400" noProof="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ES" sz="1400" b="1" noProof="0" dirty="0" smtClean="0">
                          <a:solidFill>
                            <a:srgbClr val="002087"/>
                          </a:solidFill>
                          <a:effectLst/>
                          <a:latin typeface="Open Sans" panose="020B0606030504020204" pitchFamily="34" charset="0"/>
                          <a:ea typeface="MS Mincho"/>
                          <a:cs typeface="Times New Roman" panose="02020603050405020304" pitchFamily="18" charset="0"/>
                        </a:rPr>
                        <a:t>Primera convocatoria</a:t>
                      </a:r>
                      <a:endParaRPr lang="es-ES" sz="1400" noProof="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es-ES" sz="1400" b="1" noProof="0" dirty="0" smtClean="0">
                          <a:solidFill>
                            <a:srgbClr val="002087"/>
                          </a:solidFill>
                          <a:effectLst/>
                          <a:latin typeface="Open Sans" panose="020B0606030504020204" pitchFamily="34" charset="0"/>
                          <a:ea typeface="MS Mincho"/>
                          <a:cs typeface="Times New Roman" panose="02020603050405020304" pitchFamily="18" charset="0"/>
                        </a:rPr>
                        <a:t>(septiembre 2015)</a:t>
                      </a:r>
                      <a:endParaRPr lang="es-ES" sz="1400" noProof="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ES" sz="1400" b="1" noProof="0" dirty="0" smtClean="0">
                          <a:solidFill>
                            <a:srgbClr val="002087"/>
                          </a:solidFill>
                          <a:effectLst/>
                          <a:latin typeface="Open Sans" panose="020B0606030504020204" pitchFamily="34" charset="0"/>
                          <a:ea typeface="MS Mincho"/>
                          <a:cs typeface="Times New Roman" panose="02020603050405020304" pitchFamily="18" charset="0"/>
                        </a:rPr>
                        <a:t>Segunda convocatoria</a:t>
                      </a:r>
                      <a:endParaRPr lang="es-ES" sz="1400" noProof="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es-ES" sz="1400" b="1" noProof="0" dirty="0" smtClean="0">
                          <a:solidFill>
                            <a:srgbClr val="002087"/>
                          </a:solidFill>
                          <a:effectLst/>
                          <a:latin typeface="Open Sans" panose="020B0606030504020204" pitchFamily="34" charset="0"/>
                          <a:ea typeface="MS Mincho"/>
                          <a:cs typeface="Times New Roman" panose="02020603050405020304" pitchFamily="18" charset="0"/>
                        </a:rPr>
                        <a:t>(diciembre 2016)</a:t>
                      </a:r>
                      <a:endParaRPr lang="es-ES" sz="1400" noProof="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1198232">
                <a:tc>
                  <a:txBody>
                    <a:bodyPr/>
                    <a:lstStyle/>
                    <a:p>
                      <a:pPr algn="l">
                        <a:lnSpc>
                          <a:spcPct val="107000"/>
                        </a:lnSpc>
                        <a:spcAft>
                          <a:spcPts val="0"/>
                        </a:spcAft>
                      </a:pPr>
                      <a:r>
                        <a:rPr lang="es-ES" sz="1400" b="1" noProof="0" dirty="0" smtClean="0">
                          <a:effectLst/>
                          <a:latin typeface="Open Sans" panose="020B0606030504020204" pitchFamily="34" charset="0"/>
                          <a:ea typeface="MS Mincho"/>
                          <a:cs typeface="Times New Roman" panose="02020603050405020304" pitchFamily="18" charset="0"/>
                        </a:rPr>
                        <a:t>Subvencionabilidad de los gastos</a:t>
                      </a:r>
                      <a:endParaRPr lang="es-ES" sz="1400" noProof="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s-ES" sz="1400" noProof="0" dirty="0" smtClean="0">
                          <a:effectLst/>
                          <a:latin typeface="Open Sans" panose="020B0606030504020204" pitchFamily="34" charset="0"/>
                          <a:ea typeface="MS Mincho"/>
                          <a:cs typeface="Times New Roman" panose="02020603050405020304" pitchFamily="18" charset="0"/>
                        </a:rPr>
                        <a:t>A partir del 1 de enero de 2014</a:t>
                      </a:r>
                      <a:endParaRPr lang="es-ES" sz="1400" noProof="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s-ES" sz="1400" noProof="0" dirty="0" smtClean="0">
                          <a:effectLst/>
                          <a:latin typeface="Open Sans" panose="020B0606030504020204" pitchFamily="34" charset="0"/>
                          <a:ea typeface="MS Mincho"/>
                          <a:cs typeface="Times New Roman" panose="02020603050405020304" pitchFamily="18" charset="0"/>
                        </a:rPr>
                        <a:t>A partir del 1 de enero de 2016</a:t>
                      </a:r>
                      <a:endParaRPr lang="es-ES" sz="1400" noProof="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1856416">
                <a:tc>
                  <a:txBody>
                    <a:bodyPr/>
                    <a:lstStyle/>
                    <a:p>
                      <a:pPr algn="l">
                        <a:lnSpc>
                          <a:spcPct val="107000"/>
                        </a:lnSpc>
                        <a:spcAft>
                          <a:spcPts val="0"/>
                        </a:spcAft>
                      </a:pPr>
                      <a:r>
                        <a:rPr lang="es-ES" sz="1400" b="1" noProof="0" dirty="0" smtClean="0">
                          <a:effectLst/>
                          <a:latin typeface="Open Sans" panose="020B0606030504020204" pitchFamily="34" charset="0"/>
                          <a:ea typeface="MS Mincho"/>
                          <a:cs typeface="Times New Roman" panose="02020603050405020304" pitchFamily="18" charset="0"/>
                        </a:rPr>
                        <a:t>Partenariados</a:t>
                      </a:r>
                      <a:endParaRPr lang="es-ES" sz="1400" noProof="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s-ES" sz="1400" noProof="0" dirty="0" smtClean="0">
                          <a:effectLst/>
                          <a:latin typeface="Open Sans" panose="020B0606030504020204" pitchFamily="34" charset="0"/>
                          <a:ea typeface="MS Mincho"/>
                          <a:cs typeface="Times New Roman" panose="02020603050405020304" pitchFamily="18" charset="0"/>
                        </a:rPr>
                        <a:t>Como mínimo </a:t>
                      </a:r>
                      <a:r>
                        <a:rPr lang="es-ES" sz="1400" b="1" noProof="0" dirty="0" smtClean="0">
                          <a:effectLst/>
                          <a:latin typeface="Open Sans" panose="020B0606030504020204" pitchFamily="34" charset="0"/>
                          <a:ea typeface="MS Mincho"/>
                          <a:cs typeface="Times New Roman" panose="02020603050405020304" pitchFamily="18" charset="0"/>
                        </a:rPr>
                        <a:t>2 beneficiarios</a:t>
                      </a:r>
                      <a:r>
                        <a:rPr lang="es-ES" sz="1400" noProof="0" dirty="0" smtClean="0">
                          <a:effectLst/>
                          <a:latin typeface="Open Sans" panose="020B0606030504020204" pitchFamily="34" charset="0"/>
                          <a:ea typeface="MS Mincho"/>
                          <a:cs typeface="Times New Roman" panose="02020603050405020304" pitchFamily="18" charset="0"/>
                        </a:rPr>
                        <a:t> de </a:t>
                      </a:r>
                      <a:r>
                        <a:rPr lang="es-ES" sz="1400" b="1" noProof="0" dirty="0" smtClean="0">
                          <a:effectLst/>
                          <a:latin typeface="Open Sans" panose="020B0606030504020204" pitchFamily="34" charset="0"/>
                          <a:ea typeface="MS Mincho"/>
                          <a:cs typeface="Times New Roman" panose="02020603050405020304" pitchFamily="18" charset="0"/>
                        </a:rPr>
                        <a:t>2 países participantes</a:t>
                      </a:r>
                      <a:r>
                        <a:rPr lang="es-ES" sz="1400" noProof="0" dirty="0" smtClean="0">
                          <a:effectLst/>
                          <a:latin typeface="Open Sans" panose="020B0606030504020204" pitchFamily="34" charset="0"/>
                          <a:ea typeface="MS Mincho"/>
                          <a:cs typeface="Times New Roman" panose="02020603050405020304" pitchFamily="18" charset="0"/>
                        </a:rPr>
                        <a:t>, de</a:t>
                      </a:r>
                      <a:r>
                        <a:rPr lang="es-ES" sz="1400" baseline="0" noProof="0" dirty="0" smtClean="0">
                          <a:effectLst/>
                          <a:latin typeface="Open Sans" panose="020B0606030504020204" pitchFamily="34" charset="0"/>
                          <a:ea typeface="MS Mincho"/>
                          <a:cs typeface="Times New Roman" panose="02020603050405020304" pitchFamily="18" charset="0"/>
                        </a:rPr>
                        <a:t> os que al menos uno debe ser miembro de la Unión Europea</a:t>
                      </a:r>
                      <a:endParaRPr lang="es-ES" sz="1400" noProof="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ES" sz="1400" noProof="0" dirty="0" smtClean="0">
                          <a:effectLst/>
                          <a:latin typeface="Open Sans" panose="020B0606030504020204" pitchFamily="34" charset="0"/>
                          <a:ea typeface="MS Mincho"/>
                          <a:cs typeface="Times New Roman" panose="02020603050405020304" pitchFamily="18" charset="0"/>
                        </a:rPr>
                        <a:t>Beneficiarios de al menos 3 Estados miembros de la Unión Europea</a:t>
                      </a:r>
                      <a:r>
                        <a:rPr lang="es-ES" sz="1400" baseline="0" noProof="0" dirty="0" smtClean="0">
                          <a:effectLst/>
                          <a:latin typeface="Open Sans" panose="020B0606030504020204" pitchFamily="34" charset="0"/>
                          <a:ea typeface="MS Mincho"/>
                          <a:cs typeface="Times New Roman" panose="02020603050405020304" pitchFamily="18" charset="0"/>
                        </a:rPr>
                        <a:t> participantes en el Programa</a:t>
                      </a:r>
                      <a:endParaRPr lang="es-ES" sz="1400" noProof="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pic>
        <p:nvPicPr>
          <p:cNvPr id="12" name="Imagen 11"/>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5029200" y="4953000"/>
            <a:ext cx="910045" cy="838200"/>
          </a:xfrm>
          <a:prstGeom prst="rect">
            <a:avLst/>
          </a:prstGeom>
        </p:spPr>
      </p:pic>
      <p:pic>
        <p:nvPicPr>
          <p:cNvPr id="14" name="Imagen 1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62800" y="4724400"/>
            <a:ext cx="1493884" cy="995922"/>
          </a:xfrm>
          <a:prstGeom prst="rect">
            <a:avLst/>
          </a:prstGeom>
        </p:spPr>
      </p:pic>
    </p:spTree>
    <p:extLst>
      <p:ext uri="{BB962C8B-B14F-4D97-AF65-F5344CB8AC3E}">
        <p14:creationId xmlns:p14="http://schemas.microsoft.com/office/powerpoint/2010/main" val="2249352025"/>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652" y="2051467"/>
            <a:ext cx="8566748" cy="1362075"/>
          </a:xfrm>
        </p:spPr>
        <p:txBody>
          <a:bodyPr/>
          <a:lstStyle/>
          <a:p>
            <a:r>
              <a:rPr lang="es-ES" dirty="0" smtClean="0"/>
              <a:t>Beneficiarios potenciales y tasa de cofinanciación</a:t>
            </a:r>
            <a:endParaRPr lang="fr-FR" dirty="0"/>
          </a:p>
        </p:txBody>
      </p:sp>
    </p:spTree>
    <p:extLst>
      <p:ext uri="{BB962C8B-B14F-4D97-AF65-F5344CB8AC3E}">
        <p14:creationId xmlns:p14="http://schemas.microsoft.com/office/powerpoint/2010/main" val="3862952110"/>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1144" y="1071101"/>
            <a:ext cx="8411288" cy="914400"/>
          </a:xfrm>
        </p:spPr>
        <p:txBody>
          <a:bodyPr/>
          <a:lstStyle/>
          <a:p>
            <a:pPr lvl="0">
              <a:spcBef>
                <a:spcPts val="0"/>
              </a:spcBef>
            </a:pPr>
            <a:r>
              <a:rPr lang="es-ES" sz="2300" dirty="0">
                <a:solidFill>
                  <a:srgbClr val="002087"/>
                </a:solidFill>
              </a:rPr>
              <a:t>Beneficiarios y tasas de cofinanciación (ficha 3.2 guía </a:t>
            </a:r>
            <a:r>
              <a:rPr lang="es-ES" sz="2300" dirty="0" err="1">
                <a:solidFill>
                  <a:srgbClr val="002087"/>
                </a:solidFill>
              </a:rPr>
              <a:t>Sudoe</a:t>
            </a:r>
            <a:r>
              <a:rPr lang="es-ES" sz="2300" dirty="0">
                <a:solidFill>
                  <a:srgbClr val="002087"/>
                </a:solidFill>
              </a:rPr>
              <a:t>)</a:t>
            </a:r>
          </a:p>
        </p:txBody>
      </p:sp>
      <p:sp>
        <p:nvSpPr>
          <p:cNvPr id="3" name="Redondear rectángulo de esquina diagonal 2"/>
          <p:cNvSpPr/>
          <p:nvPr/>
        </p:nvSpPr>
        <p:spPr>
          <a:xfrm>
            <a:off x="357396" y="2286000"/>
            <a:ext cx="2756299" cy="609600"/>
          </a:xfrm>
          <a:prstGeom prst="round2DiagRect">
            <a:avLst/>
          </a:prstGeom>
          <a:solidFill>
            <a:srgbClr val="C160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prstClr val="white"/>
                </a:solidFill>
                <a:latin typeface="Open Sans Semibold" panose="020B0706030804020204" pitchFamily="34" charset="0"/>
                <a:ea typeface="Open Sans Semibold" panose="020B0706030804020204" pitchFamily="34" charset="0"/>
                <a:cs typeface="Open Sans Semibold" panose="020B0706030804020204" pitchFamily="34" charset="0"/>
              </a:rPr>
              <a:t>Tipo de beneficiario</a:t>
            </a:r>
            <a:endParaRPr sz="1600" dirty="0">
              <a:solidFill>
                <a:prstClr val="whit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Redondear rectángulo de esquina diagonal 3"/>
          <p:cNvSpPr/>
          <p:nvPr/>
        </p:nvSpPr>
        <p:spPr>
          <a:xfrm>
            <a:off x="3223525" y="4539065"/>
            <a:ext cx="2821780" cy="777478"/>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endPar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 name="Redondear rectángulo de esquina diagonal 4"/>
          <p:cNvSpPr/>
          <p:nvPr/>
        </p:nvSpPr>
        <p:spPr>
          <a:xfrm>
            <a:off x="3244956" y="3756642"/>
            <a:ext cx="2821780" cy="65482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6" name="Redondear rectángulo de esquina diagonal 5"/>
          <p:cNvSpPr/>
          <p:nvPr/>
        </p:nvSpPr>
        <p:spPr>
          <a:xfrm>
            <a:off x="3223525" y="5464642"/>
            <a:ext cx="2821780" cy="74651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endPar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7" name="Redondear rectángulo de esquina diagonal 6"/>
          <p:cNvSpPr/>
          <p:nvPr/>
        </p:nvSpPr>
        <p:spPr>
          <a:xfrm>
            <a:off x="6197997" y="5464642"/>
            <a:ext cx="2574435" cy="74651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Privada</a:t>
            </a:r>
          </a:p>
        </p:txBody>
      </p:sp>
      <p:sp>
        <p:nvSpPr>
          <p:cNvPr id="8" name="Redondear rectángulo de esquina diagonal 7"/>
          <p:cNvSpPr/>
          <p:nvPr/>
        </p:nvSpPr>
        <p:spPr>
          <a:xfrm>
            <a:off x="6197997" y="3756642"/>
            <a:ext cx="2574435" cy="654826"/>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Pública</a:t>
            </a:r>
          </a:p>
        </p:txBody>
      </p:sp>
      <p:sp>
        <p:nvSpPr>
          <p:cNvPr id="9" name="Redondear rectángulo de esquina diagonal 8"/>
          <p:cNvSpPr/>
          <p:nvPr/>
        </p:nvSpPr>
        <p:spPr>
          <a:xfrm>
            <a:off x="357397" y="3756642"/>
            <a:ext cx="2756298" cy="65482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defRPr/>
            </a:pP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II)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De derecho público (</a:t>
            </a:r>
            <a:r>
              <a:rPr lang="fr-FR" sz="1600" dirty="0" err="1">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Directiva</a:t>
            </a:r>
            <a:r>
              <a:rPr lang="fr-FR" sz="16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2014/24/UE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a:t>
            </a:r>
          </a:p>
        </p:txBody>
      </p:sp>
      <p:sp>
        <p:nvSpPr>
          <p:cNvPr id="10" name="Redondear rectángulo de esquina diagonal 9"/>
          <p:cNvSpPr/>
          <p:nvPr/>
        </p:nvSpPr>
        <p:spPr>
          <a:xfrm>
            <a:off x="357396" y="5464642"/>
            <a:ext cx="2756297" cy="74651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IV)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Privado con ánimo de </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lucro y/o empresa</a:t>
            </a:r>
            <a:endPar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1" name="Redondear rectángulo de esquina diagonal 10"/>
          <p:cNvSpPr/>
          <p:nvPr/>
        </p:nvSpPr>
        <p:spPr>
          <a:xfrm>
            <a:off x="357396" y="4539065"/>
            <a:ext cx="2756299" cy="777478"/>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III)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Privado sin ánimo de lucro</a:t>
            </a:r>
          </a:p>
        </p:txBody>
      </p:sp>
      <p:sp>
        <p:nvSpPr>
          <p:cNvPr id="12" name="Redondear rectángulo de esquina diagonal 11"/>
          <p:cNvSpPr/>
          <p:nvPr/>
        </p:nvSpPr>
        <p:spPr>
          <a:xfrm>
            <a:off x="6197997" y="4539065"/>
            <a:ext cx="2574435" cy="777478"/>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Privada</a:t>
            </a:r>
          </a:p>
        </p:txBody>
      </p:sp>
      <p:sp>
        <p:nvSpPr>
          <p:cNvPr id="13" name="Redondear rectángulo de esquina diagonal 12"/>
          <p:cNvSpPr/>
          <p:nvPr/>
        </p:nvSpPr>
        <p:spPr>
          <a:xfrm>
            <a:off x="3244955" y="1828800"/>
            <a:ext cx="2821781" cy="1066800"/>
          </a:xfrm>
          <a:prstGeom prst="round2DiagRect">
            <a:avLst/>
          </a:prstGeom>
          <a:solidFill>
            <a:srgbClr val="C160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defRPr/>
            </a:pPr>
            <a:r>
              <a:rPr b="1" dirty="0">
                <a:solidFill>
                  <a:prstClr val="white"/>
                </a:solidFill>
              </a:rPr>
              <a:t>Tasa de cofinanciación </a:t>
            </a:r>
            <a:r>
              <a:rPr b="1" dirty="0" smtClean="0">
                <a:solidFill>
                  <a:prstClr val="white"/>
                </a:solidFill>
              </a:rPr>
              <a:t>general (máxima)</a:t>
            </a:r>
            <a:endParaRPr b="1" dirty="0">
              <a:solidFill>
                <a:prstClr val="white"/>
              </a:solidFill>
            </a:endParaRPr>
          </a:p>
        </p:txBody>
      </p:sp>
      <p:sp>
        <p:nvSpPr>
          <p:cNvPr id="14" name="Redondear rectángulo de esquina diagonal 13"/>
          <p:cNvSpPr/>
          <p:nvPr/>
        </p:nvSpPr>
        <p:spPr>
          <a:xfrm>
            <a:off x="6136387" y="2286000"/>
            <a:ext cx="2636045" cy="609600"/>
          </a:xfrm>
          <a:prstGeom prst="round2DiagRect">
            <a:avLst/>
          </a:prstGeom>
          <a:solidFill>
            <a:srgbClr val="C160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prstClr val="white"/>
                </a:solidFill>
                <a:latin typeface="Open Sans Semibold" panose="020B0706030804020204" pitchFamily="34" charset="0"/>
                <a:ea typeface="Open Sans Semibold" panose="020B0706030804020204" pitchFamily="34" charset="0"/>
                <a:cs typeface="Open Sans Semibold" panose="020B0706030804020204" pitchFamily="34" charset="0"/>
              </a:rPr>
              <a:t>Tipo de contrapartida nacional</a:t>
            </a:r>
          </a:p>
        </p:txBody>
      </p:sp>
      <p:sp>
        <p:nvSpPr>
          <p:cNvPr id="15" name="Redondear rectángulo de esquina diagonal 14"/>
          <p:cNvSpPr/>
          <p:nvPr/>
        </p:nvSpPr>
        <p:spPr>
          <a:xfrm>
            <a:off x="357397" y="2977172"/>
            <a:ext cx="2756298" cy="65482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I) </a:t>
            </a:r>
            <a:r>
              <a:rPr lang="fr-F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Organismo</a:t>
            </a:r>
            <a:r>
              <a:rPr lang="fr-F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fr-F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público</a:t>
            </a:r>
            <a:endParaRPr sz="16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6" name="Redondear rectángulo de esquina diagonal 15"/>
          <p:cNvSpPr/>
          <p:nvPr/>
        </p:nvSpPr>
        <p:spPr>
          <a:xfrm>
            <a:off x="3244956" y="2974401"/>
            <a:ext cx="2821780" cy="653654"/>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endParaRPr sz="16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7" name="Redondear rectángulo de esquina diagonal 16"/>
          <p:cNvSpPr/>
          <p:nvPr/>
        </p:nvSpPr>
        <p:spPr>
          <a:xfrm>
            <a:off x="6197997" y="2974400"/>
            <a:ext cx="2574435" cy="654826"/>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Pública</a:t>
            </a:r>
          </a:p>
        </p:txBody>
      </p:sp>
      <p:pic>
        <p:nvPicPr>
          <p:cNvPr id="20" name="Imagen 1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52948" y="4972590"/>
            <a:ext cx="713788" cy="597860"/>
          </a:xfrm>
          <a:prstGeom prst="rect">
            <a:avLst/>
          </a:prstGeom>
        </p:spPr>
      </p:pic>
    </p:spTree>
    <p:extLst>
      <p:ext uri="{BB962C8B-B14F-4D97-AF65-F5344CB8AC3E}">
        <p14:creationId xmlns:p14="http://schemas.microsoft.com/office/powerpoint/2010/main" val="260176539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ppt_x"/>
                                          </p:val>
                                        </p:tav>
                                        <p:tav tm="100000">
                                          <p:val>
                                            <p:strVal val="#ppt_x"/>
                                          </p:val>
                                        </p:tav>
                                      </p:tavLst>
                                    </p:anim>
                                    <p:anim calcmode="lin" valueType="num">
                                      <p:cBhvr additive="base">
                                        <p:cTn id="5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ppt_x"/>
                                          </p:val>
                                        </p:tav>
                                        <p:tav tm="100000">
                                          <p:val>
                                            <p:strVal val="#ppt_x"/>
                                          </p:val>
                                        </p:tav>
                                      </p:tavLst>
                                    </p:anim>
                                    <p:anim calcmode="lin" valueType="num">
                                      <p:cBhvr additive="base">
                                        <p:cTn id="62" dur="500" fill="hold"/>
                                        <p:tgtEl>
                                          <p:spTgt spid="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500" fill="hold"/>
                                        <p:tgtEl>
                                          <p:spTgt spid="10"/>
                                        </p:tgtEl>
                                        <p:attrNameLst>
                                          <p:attrName>ppt_x</p:attrName>
                                        </p:attrNameLst>
                                      </p:cBhvr>
                                      <p:tavLst>
                                        <p:tav tm="0">
                                          <p:val>
                                            <p:strVal val="#ppt_x"/>
                                          </p:val>
                                        </p:tav>
                                        <p:tav tm="100000">
                                          <p:val>
                                            <p:strVal val="#ppt_x"/>
                                          </p:val>
                                        </p:tav>
                                      </p:tavLst>
                                    </p:anim>
                                    <p:anim calcmode="lin" valueType="num">
                                      <p:cBhvr additive="base">
                                        <p:cTn id="6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Effect transition="in" filter="fade">
                                      <p:cBhvr>
                                        <p:cTn id="7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652" y="2051467"/>
            <a:ext cx="8719148" cy="1362075"/>
          </a:xfrm>
        </p:spPr>
        <p:txBody>
          <a:bodyPr>
            <a:normAutofit/>
          </a:bodyPr>
          <a:lstStyle/>
          <a:p>
            <a:r>
              <a:rPr lang="es-ES" dirty="0" smtClean="0"/>
              <a:t>Consejos a las entidades que presentaron una propuesta en la primera convocatoria y desean hacerlo de nuevo</a:t>
            </a:r>
            <a:endParaRPr lang="es-ES" dirty="0"/>
          </a:p>
        </p:txBody>
      </p:sp>
    </p:spTree>
    <p:extLst>
      <p:ext uri="{BB962C8B-B14F-4D97-AF65-F5344CB8AC3E}">
        <p14:creationId xmlns:p14="http://schemas.microsoft.com/office/powerpoint/2010/main" val="932417435"/>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801929" y="-550557"/>
            <a:ext cx="3505200" cy="8416311"/>
          </a:xfrm>
        </p:spPr>
        <p:txBody>
          <a:bodyPr>
            <a:normAutofit/>
          </a:bodyPr>
          <a:lstStyle/>
          <a:p>
            <a:pPr marL="342900" indent="-342900">
              <a:buFont typeface="Arial" panose="020B0604020202020204" pitchFamily="34" charset="0"/>
              <a:buChar char="•"/>
            </a:pPr>
            <a:r>
              <a:rPr lang="es-ES" dirty="0" smtClean="0"/>
              <a:t>No copiar ni pegar un proyecto precedente</a:t>
            </a:r>
          </a:p>
          <a:p>
            <a:pPr marL="342900" indent="-342900">
              <a:buFont typeface="Arial" panose="020B0604020202020204" pitchFamily="34" charset="0"/>
              <a:buChar char="•"/>
            </a:pPr>
            <a:endParaRPr lang="es-ES" dirty="0" smtClean="0"/>
          </a:p>
          <a:p>
            <a:pPr marL="342900" indent="-342900">
              <a:buFont typeface="Arial" panose="020B0604020202020204" pitchFamily="34" charset="0"/>
              <a:buChar char="•"/>
            </a:pPr>
            <a:r>
              <a:rPr lang="es-ES" dirty="0" smtClean="0"/>
              <a:t>Mejorar la propuesta apoyándose en la presentaciones de este seminario y a los documentos de preparación.</a:t>
            </a:r>
          </a:p>
          <a:p>
            <a:pPr marL="342900" indent="-342900">
              <a:buFont typeface="Arial" panose="020B0604020202020204" pitchFamily="34" charset="0"/>
              <a:buChar char="•"/>
            </a:pPr>
            <a:endParaRPr lang="es-ES" dirty="0" smtClean="0"/>
          </a:p>
          <a:p>
            <a:pPr marL="342900" indent="-342900">
              <a:buFont typeface="Arial" panose="020B0604020202020204" pitchFamily="34" charset="0"/>
              <a:buChar char="•"/>
            </a:pPr>
            <a:r>
              <a:rPr lang="es-ES" dirty="0" smtClean="0"/>
              <a:t>No dudar en reconsiderar el enfoque del proyecto</a:t>
            </a:r>
            <a:endParaRPr lang="es-ES" dirty="0"/>
          </a:p>
        </p:txBody>
      </p:sp>
      <p:sp>
        <p:nvSpPr>
          <p:cNvPr id="3" name="Título 2"/>
          <p:cNvSpPr>
            <a:spLocks noGrp="1"/>
          </p:cNvSpPr>
          <p:nvPr>
            <p:ph type="title"/>
          </p:nvPr>
        </p:nvSpPr>
        <p:spPr>
          <a:xfrm>
            <a:off x="351396" y="990600"/>
            <a:ext cx="8411288" cy="914400"/>
          </a:xfrm>
        </p:spPr>
        <p:txBody>
          <a:bodyPr/>
          <a:lstStyle/>
          <a:p>
            <a:r>
              <a:rPr lang="es-ES" dirty="0" smtClean="0"/>
              <a:t>Presentar un nuevo proyecto?</a:t>
            </a:r>
            <a:endParaRPr lang="es-ES" dirty="0"/>
          </a:p>
        </p:txBody>
      </p:sp>
    </p:spTree>
    <p:extLst>
      <p:ext uri="{BB962C8B-B14F-4D97-AF65-F5344CB8AC3E}">
        <p14:creationId xmlns:p14="http://schemas.microsoft.com/office/powerpoint/2010/main" val="2364875089"/>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Introducción</a:t>
            </a:r>
            <a:endParaRPr lang="es-ES" dirty="0"/>
          </a:p>
        </p:txBody>
      </p:sp>
    </p:spTree>
    <p:extLst>
      <p:ext uri="{BB962C8B-B14F-4D97-AF65-F5344CB8AC3E}">
        <p14:creationId xmlns:p14="http://schemas.microsoft.com/office/powerpoint/2010/main" val="1884506398"/>
      </p:ext>
    </p:extLst>
  </p:cSld>
  <p:clrMapOvr>
    <a:masterClrMapping/>
  </p:clrMapOvr>
  <p:transition spd="slow">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Los proyectos esperados</a:t>
            </a:r>
            <a:endParaRPr lang="fr-FR" dirty="0"/>
          </a:p>
        </p:txBody>
      </p:sp>
    </p:spTree>
    <p:extLst>
      <p:ext uri="{BB962C8B-B14F-4D97-AF65-F5344CB8AC3E}">
        <p14:creationId xmlns:p14="http://schemas.microsoft.com/office/powerpoint/2010/main" val="342529502"/>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454198" y="-60086"/>
            <a:ext cx="4200659" cy="8416311"/>
          </a:xfrm>
        </p:spPr>
        <p:txBody>
          <a:bodyPr>
            <a:noAutofit/>
          </a:bodyPr>
          <a:lstStyle/>
          <a:p>
            <a:pPr marL="285750" indent="-285750">
              <a:spcBef>
                <a:spcPts val="600"/>
              </a:spcBef>
              <a:spcAft>
                <a:spcPts val="1200"/>
              </a:spcAft>
              <a:buFont typeface="Arial" panose="020B0604020202020204" pitchFamily="34" charset="0"/>
              <a:buChar char="•"/>
            </a:pPr>
            <a:r>
              <a:rPr lang="es-ES" dirty="0" smtClean="0"/>
              <a:t>Los productos previstos deben contribuir a uno de los indicadores de productividad del programa.</a:t>
            </a:r>
          </a:p>
          <a:p>
            <a:pPr marL="285750" indent="-285750">
              <a:spcBef>
                <a:spcPts val="600"/>
              </a:spcBef>
              <a:spcAft>
                <a:spcPts val="1200"/>
              </a:spcAft>
              <a:buFont typeface="Arial" panose="020B0604020202020204" pitchFamily="34" charset="0"/>
              <a:buChar char="•"/>
            </a:pPr>
            <a:r>
              <a:rPr lang="es-ES" dirty="0" smtClean="0"/>
              <a:t>El proyecto debe ser pragmático en su capacidad de aportar una solución a un problema identificado en el Sudoe.</a:t>
            </a:r>
          </a:p>
          <a:p>
            <a:pPr marL="342900" indent="-342900">
              <a:spcBef>
                <a:spcPts val="600"/>
              </a:spcBef>
              <a:spcAft>
                <a:spcPts val="1200"/>
              </a:spcAft>
              <a:buFont typeface="Arial" panose="020B0604020202020204" pitchFamily="34" charset="0"/>
              <a:buChar char="•"/>
            </a:pPr>
            <a:r>
              <a:rPr lang="es-ES" dirty="0" smtClean="0"/>
              <a:t>Claridad y coherencia de los objetivos y los objetivos del Programa.</a:t>
            </a:r>
            <a:endParaRPr lang="es-ES" dirty="0"/>
          </a:p>
          <a:p>
            <a:pPr>
              <a:spcBef>
                <a:spcPts val="600"/>
              </a:spcBef>
              <a:spcAft>
                <a:spcPts val="1200"/>
              </a:spcAft>
            </a:pPr>
            <a:endParaRPr lang="es-ES" dirty="0" smtClean="0"/>
          </a:p>
          <a:p>
            <a:pPr>
              <a:spcBef>
                <a:spcPts val="600"/>
              </a:spcBef>
              <a:spcAft>
                <a:spcPts val="1200"/>
              </a:spcAft>
            </a:pPr>
            <a:endParaRPr lang="es-ES" dirty="0" smtClean="0"/>
          </a:p>
          <a:p>
            <a:pPr>
              <a:spcBef>
                <a:spcPts val="600"/>
              </a:spcBef>
              <a:spcAft>
                <a:spcPts val="1200"/>
              </a:spcAft>
            </a:pPr>
            <a:r>
              <a:rPr lang="es-ES" dirty="0" smtClean="0"/>
              <a:t> </a:t>
            </a:r>
          </a:p>
        </p:txBody>
      </p:sp>
      <p:sp>
        <p:nvSpPr>
          <p:cNvPr id="3" name="Título 2"/>
          <p:cNvSpPr>
            <a:spLocks noGrp="1"/>
          </p:cNvSpPr>
          <p:nvPr>
            <p:ph type="title"/>
          </p:nvPr>
        </p:nvSpPr>
        <p:spPr>
          <a:xfrm>
            <a:off x="346372" y="1143000"/>
            <a:ext cx="8411288" cy="914400"/>
          </a:xfrm>
        </p:spPr>
        <p:txBody>
          <a:bodyPr/>
          <a:lstStyle/>
          <a:p>
            <a:r>
              <a:rPr lang="es-ES" sz="2800" dirty="0" smtClean="0"/>
              <a:t>Objetivos y productos</a:t>
            </a:r>
            <a:endParaRPr lang="fr-FR" dirty="0"/>
          </a:p>
        </p:txBody>
      </p:sp>
    </p:spTree>
    <p:extLst>
      <p:ext uri="{BB962C8B-B14F-4D97-AF65-F5344CB8AC3E}">
        <p14:creationId xmlns:p14="http://schemas.microsoft.com/office/powerpoint/2010/main" val="379164068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536838" y="-129847"/>
            <a:ext cx="4035380" cy="8416311"/>
          </a:xfrm>
        </p:spPr>
        <p:txBody>
          <a:bodyPr>
            <a:noAutofit/>
          </a:bodyPr>
          <a:lstStyle/>
          <a:p>
            <a:pPr marL="342900" indent="-342900">
              <a:spcBef>
                <a:spcPts val="600"/>
              </a:spcBef>
              <a:spcAft>
                <a:spcPts val="1200"/>
              </a:spcAft>
              <a:buFont typeface="Arial" panose="020B0604020202020204" pitchFamily="34" charset="0"/>
              <a:buChar char="•"/>
            </a:pPr>
            <a:r>
              <a:rPr lang="es-ES" dirty="0" smtClean="0"/>
              <a:t> Demostrar la pertinencia (evitar acciones locales yuxtapuestas).</a:t>
            </a:r>
          </a:p>
          <a:p>
            <a:pPr marL="342900" indent="-342900">
              <a:spcBef>
                <a:spcPts val="600"/>
              </a:spcBef>
              <a:spcAft>
                <a:spcPts val="1200"/>
              </a:spcAft>
              <a:buFont typeface="Arial" panose="020B0604020202020204" pitchFamily="34" charset="0"/>
              <a:buChar char="•"/>
            </a:pPr>
            <a:r>
              <a:rPr lang="es-ES" dirty="0" smtClean="0"/>
              <a:t>Demostrar el valor añadido de la transnacionalidad y de qué manera permite conseguir un resultado que las entidades por sí solas no podrían conseguir.</a:t>
            </a:r>
          </a:p>
          <a:p>
            <a:pPr marL="342900" indent="-342900">
              <a:spcBef>
                <a:spcPts val="600"/>
              </a:spcBef>
              <a:spcAft>
                <a:spcPts val="1200"/>
              </a:spcAft>
              <a:buFont typeface="Arial" panose="020B0604020202020204" pitchFamily="34" charset="0"/>
              <a:buChar char="•"/>
            </a:pPr>
            <a:r>
              <a:rPr lang="es-ES" dirty="0" smtClean="0"/>
              <a:t>Identificar las aportaciones del partenariado y las sinergias que ofrece el enfoque transnacional.</a:t>
            </a:r>
          </a:p>
          <a:p>
            <a:pPr>
              <a:lnSpc>
                <a:spcPct val="150000"/>
              </a:lnSpc>
            </a:pPr>
            <a:endParaRPr lang="es-ES" dirty="0" smtClean="0"/>
          </a:p>
          <a:p>
            <a:pPr>
              <a:lnSpc>
                <a:spcPct val="150000"/>
              </a:lnSpc>
            </a:pPr>
            <a:r>
              <a:rPr lang="es-ES" dirty="0" smtClean="0"/>
              <a:t> </a:t>
            </a:r>
          </a:p>
        </p:txBody>
      </p:sp>
      <p:sp>
        <p:nvSpPr>
          <p:cNvPr id="3" name="Título 2"/>
          <p:cNvSpPr>
            <a:spLocks noGrp="1"/>
          </p:cNvSpPr>
          <p:nvPr>
            <p:ph type="title"/>
          </p:nvPr>
        </p:nvSpPr>
        <p:spPr>
          <a:xfrm>
            <a:off x="346372" y="1143000"/>
            <a:ext cx="8411288" cy="914400"/>
          </a:xfrm>
        </p:spPr>
        <p:txBody>
          <a:bodyPr/>
          <a:lstStyle/>
          <a:p>
            <a:r>
              <a:rPr lang="es-ES" sz="2800" dirty="0" smtClean="0"/>
              <a:t>Transnacionalidad</a:t>
            </a:r>
            <a:endParaRPr lang="fr-FR" dirty="0"/>
          </a:p>
        </p:txBody>
      </p:sp>
    </p:spTree>
    <p:extLst>
      <p:ext uri="{BB962C8B-B14F-4D97-AF65-F5344CB8AC3E}">
        <p14:creationId xmlns:p14="http://schemas.microsoft.com/office/powerpoint/2010/main" val="427247926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681532" y="-436257"/>
            <a:ext cx="3733800" cy="8416311"/>
          </a:xfrm>
        </p:spPr>
        <p:txBody>
          <a:bodyPr>
            <a:noAutofit/>
          </a:bodyPr>
          <a:lstStyle/>
          <a:p>
            <a:pPr marL="285750" indent="-285750">
              <a:spcBef>
                <a:spcPts val="600"/>
              </a:spcBef>
              <a:spcAft>
                <a:spcPts val="1200"/>
              </a:spcAft>
              <a:buFont typeface="Arial" panose="020B0604020202020204" pitchFamily="34" charset="0"/>
              <a:buChar char="•"/>
            </a:pPr>
            <a:r>
              <a:rPr lang="es-ES" b="1" dirty="0" smtClean="0"/>
              <a:t>Cadena de valor</a:t>
            </a:r>
            <a:r>
              <a:rPr lang="es-ES" dirty="0" smtClean="0"/>
              <a:t>: todos los agentes poseen un impacto real.</a:t>
            </a:r>
          </a:p>
          <a:p>
            <a:pPr marL="285750" indent="-285750">
              <a:spcBef>
                <a:spcPts val="600"/>
              </a:spcBef>
              <a:spcAft>
                <a:spcPts val="1200"/>
              </a:spcAft>
              <a:buFont typeface="Arial" panose="020B0604020202020204" pitchFamily="34" charset="0"/>
              <a:buChar char="•"/>
            </a:pPr>
            <a:r>
              <a:rPr lang="es-ES" dirty="0" smtClean="0"/>
              <a:t>Representatividad territorial del partenariado a nivel de Sudoe.</a:t>
            </a:r>
          </a:p>
          <a:p>
            <a:pPr marL="285750" indent="-285750">
              <a:spcBef>
                <a:spcPts val="600"/>
              </a:spcBef>
              <a:spcAft>
                <a:spcPts val="1200"/>
              </a:spcAft>
              <a:buFont typeface="Arial" panose="020B0604020202020204" pitchFamily="34" charset="0"/>
              <a:buChar char="•"/>
            </a:pPr>
            <a:r>
              <a:rPr lang="es-ES" dirty="0" smtClean="0"/>
              <a:t>Competencia técnica y capacidad financiera y administrativa.</a:t>
            </a:r>
          </a:p>
        </p:txBody>
      </p:sp>
      <p:sp>
        <p:nvSpPr>
          <p:cNvPr id="3" name="Título 2"/>
          <p:cNvSpPr>
            <a:spLocks noGrp="1"/>
          </p:cNvSpPr>
          <p:nvPr>
            <p:ph type="title"/>
          </p:nvPr>
        </p:nvSpPr>
        <p:spPr>
          <a:xfrm>
            <a:off x="346372" y="1143000"/>
            <a:ext cx="8411288" cy="914400"/>
          </a:xfrm>
        </p:spPr>
        <p:txBody>
          <a:bodyPr/>
          <a:lstStyle/>
          <a:p>
            <a:r>
              <a:rPr lang="es-ES" dirty="0" smtClean="0"/>
              <a:t>Partenariado</a:t>
            </a:r>
            <a:endParaRPr lang="fr-FR" dirty="0"/>
          </a:p>
        </p:txBody>
      </p:sp>
    </p:spTree>
    <p:extLst>
      <p:ext uri="{BB962C8B-B14F-4D97-AF65-F5344CB8AC3E}">
        <p14:creationId xmlns:p14="http://schemas.microsoft.com/office/powerpoint/2010/main" val="46666091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530205" y="-283855"/>
            <a:ext cx="4038599" cy="8416311"/>
          </a:xfrm>
        </p:spPr>
        <p:txBody>
          <a:bodyPr>
            <a:noAutofit/>
          </a:bodyPr>
          <a:lstStyle/>
          <a:p>
            <a:pPr marL="285750" indent="-285750">
              <a:lnSpc>
                <a:spcPct val="150000"/>
              </a:lnSpc>
              <a:buFont typeface="Arial" panose="020B0604020202020204" pitchFamily="34" charset="0"/>
              <a:buChar char="•"/>
            </a:pPr>
            <a:r>
              <a:rPr lang="es-ES" sz="2000" b="1" dirty="0" smtClean="0"/>
              <a:t>Un producto principal</a:t>
            </a:r>
            <a:r>
              <a:rPr lang="es-ES" sz="2000" dirty="0" smtClean="0"/>
              <a:t> concreto que contribuya al indicador de productividad.</a:t>
            </a:r>
          </a:p>
          <a:p>
            <a:pPr marL="285750" indent="-285750">
              <a:lnSpc>
                <a:spcPct val="150000"/>
              </a:lnSpc>
              <a:buFont typeface="Arial" panose="020B0604020202020204" pitchFamily="34" charset="0"/>
              <a:buChar char="•"/>
            </a:pPr>
            <a:r>
              <a:rPr lang="es-ES" sz="2000" b="1" dirty="0" smtClean="0"/>
              <a:t>Transferibilidad/sostenibilidad de los productos</a:t>
            </a:r>
            <a:r>
              <a:rPr lang="es-ES" sz="2000" dirty="0" smtClean="0"/>
              <a:t>: indicar de qué manera los productos serán transferidas a otros actores y las actividades previstas para asegurar la sostenibilidad de los mismos.</a:t>
            </a:r>
          </a:p>
          <a:p>
            <a:pPr marL="285750" indent="-285750">
              <a:lnSpc>
                <a:spcPct val="150000"/>
              </a:lnSpc>
              <a:buFont typeface="Arial" panose="020B0604020202020204" pitchFamily="34" charset="0"/>
              <a:buChar char="•"/>
            </a:pPr>
            <a:r>
              <a:rPr lang="es-ES" sz="2000" b="1" dirty="0" smtClean="0"/>
              <a:t>Estrategias </a:t>
            </a:r>
            <a:r>
              <a:rPr lang="es-ES" sz="2000" dirty="0" smtClean="0"/>
              <a:t>territoriales: demostrar de qué manera el proyecto se inserta, citando las medidas concretas, en </a:t>
            </a:r>
            <a:r>
              <a:rPr lang="es-ES" sz="2000" dirty="0"/>
              <a:t>l</a:t>
            </a:r>
            <a:r>
              <a:rPr lang="es-ES" sz="2000" dirty="0" smtClean="0"/>
              <a:t>as estrategias y cómo contribuye a ellas el producto principal del proyecto.</a:t>
            </a:r>
          </a:p>
        </p:txBody>
      </p:sp>
      <p:sp>
        <p:nvSpPr>
          <p:cNvPr id="3" name="Título 2"/>
          <p:cNvSpPr>
            <a:spLocks noGrp="1"/>
          </p:cNvSpPr>
          <p:nvPr>
            <p:ph type="title"/>
          </p:nvPr>
        </p:nvSpPr>
        <p:spPr>
          <a:xfrm>
            <a:off x="346372" y="990600"/>
            <a:ext cx="8411288" cy="914400"/>
          </a:xfrm>
        </p:spPr>
        <p:txBody>
          <a:bodyPr/>
          <a:lstStyle/>
          <a:p>
            <a:r>
              <a:rPr lang="fr-FR" dirty="0" err="1" smtClean="0"/>
              <a:t>Productos</a:t>
            </a:r>
            <a:endParaRPr lang="fr-FR" dirty="0"/>
          </a:p>
        </p:txBody>
      </p:sp>
    </p:spTree>
    <p:extLst>
      <p:ext uri="{BB962C8B-B14F-4D97-AF65-F5344CB8AC3E}">
        <p14:creationId xmlns:p14="http://schemas.microsoft.com/office/powerpoint/2010/main" val="188794964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Principales errores detectados en la primera Convocatoria</a:t>
            </a:r>
            <a:endParaRPr lang="fr-FR" dirty="0"/>
          </a:p>
        </p:txBody>
      </p:sp>
    </p:spTree>
    <p:extLst>
      <p:ext uri="{BB962C8B-B14F-4D97-AF65-F5344CB8AC3E}">
        <p14:creationId xmlns:p14="http://schemas.microsoft.com/office/powerpoint/2010/main" val="3776780601"/>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3221029" y="478143"/>
            <a:ext cx="2666999" cy="8416311"/>
          </a:xfrm>
        </p:spPr>
        <p:txBody>
          <a:bodyPr>
            <a:normAutofit fontScale="92500" lnSpcReduction="20000"/>
          </a:bodyPr>
          <a:lstStyle/>
          <a:p>
            <a:pPr marL="342900" lvl="0" indent="-342900">
              <a:buFont typeface="Arial" panose="020B0604020202020204" pitchFamily="34" charset="0"/>
              <a:buChar char="•"/>
            </a:pPr>
            <a:r>
              <a:rPr lang="es-ES_tradnl" dirty="0" smtClean="0"/>
              <a:t>Definición poco clara </a:t>
            </a:r>
            <a:r>
              <a:rPr lang="es-ES_tradnl" dirty="0"/>
              <a:t>de los objetivos del proyecto</a:t>
            </a:r>
            <a:r>
              <a:rPr lang="es-ES_tradnl" dirty="0" smtClean="0"/>
              <a:t>.</a:t>
            </a:r>
          </a:p>
          <a:p>
            <a:pPr marL="342900" lvl="0" indent="-342900">
              <a:buFont typeface="Arial" panose="020B0604020202020204" pitchFamily="34" charset="0"/>
              <a:buChar char="•"/>
            </a:pPr>
            <a:r>
              <a:rPr lang="es-ES_tradnl" dirty="0" smtClean="0"/>
              <a:t>Carencias en el enfoque transnacional del proyecto.</a:t>
            </a:r>
            <a:endParaRPr lang="es-ES" dirty="0"/>
          </a:p>
          <a:p>
            <a:pPr marL="342900" lvl="0" indent="-342900">
              <a:buFont typeface="Arial" panose="020B0604020202020204" pitchFamily="34" charset="0"/>
              <a:buChar char="•"/>
            </a:pPr>
            <a:r>
              <a:rPr lang="es-ES_tradnl" dirty="0"/>
              <a:t>Identificación </a:t>
            </a:r>
            <a:r>
              <a:rPr lang="es-ES_tradnl" dirty="0" smtClean="0"/>
              <a:t>confusa de los productos </a:t>
            </a:r>
            <a:r>
              <a:rPr lang="es-ES_tradnl" dirty="0"/>
              <a:t>y </a:t>
            </a:r>
            <a:r>
              <a:rPr lang="es-ES_tradnl" dirty="0" smtClean="0"/>
              <a:t>entregables </a:t>
            </a:r>
            <a:r>
              <a:rPr lang="es-ES_tradnl" dirty="0"/>
              <a:t>del proyecto. </a:t>
            </a:r>
            <a:endParaRPr lang="es-ES" dirty="0"/>
          </a:p>
          <a:p>
            <a:pPr marL="342900" lvl="0" indent="-342900">
              <a:buFont typeface="Arial" panose="020B0604020202020204" pitchFamily="34" charset="0"/>
              <a:buChar char="•"/>
            </a:pPr>
            <a:r>
              <a:rPr lang="es-ES_tradnl" dirty="0" smtClean="0"/>
              <a:t>Reducida concreción sobre </a:t>
            </a:r>
            <a:r>
              <a:rPr lang="es-ES_tradnl" dirty="0"/>
              <a:t>el contenido de los GT transversales</a:t>
            </a:r>
            <a:endParaRPr lang="es-ES" dirty="0"/>
          </a:p>
          <a:p>
            <a:pPr marL="342900" lvl="0" indent="-342900">
              <a:buFont typeface="Arial" panose="020B0604020202020204" pitchFamily="34" charset="0"/>
              <a:buChar char="•"/>
            </a:pPr>
            <a:r>
              <a:rPr lang="es-ES_tradnl" dirty="0" smtClean="0"/>
              <a:t>No identificación de la coherencia de la propuesta con las estrategias </a:t>
            </a:r>
            <a:r>
              <a:rPr lang="es-ES_tradnl" dirty="0"/>
              <a:t>regionales y nacionales</a:t>
            </a:r>
            <a:r>
              <a:rPr lang="es-ES_tradnl" dirty="0" smtClean="0"/>
              <a:t>.</a:t>
            </a:r>
            <a:endParaRPr lang="es-ES" dirty="0"/>
          </a:p>
        </p:txBody>
      </p:sp>
      <p:sp>
        <p:nvSpPr>
          <p:cNvPr id="6" name="Título 5"/>
          <p:cNvSpPr>
            <a:spLocks noGrp="1"/>
          </p:cNvSpPr>
          <p:nvPr>
            <p:ph type="title"/>
          </p:nvPr>
        </p:nvSpPr>
        <p:spPr>
          <a:xfrm>
            <a:off x="351396" y="1828800"/>
            <a:ext cx="8411288" cy="1295400"/>
          </a:xfrm>
        </p:spPr>
        <p:txBody>
          <a:bodyPr>
            <a:normAutofit/>
          </a:bodyPr>
          <a:lstStyle/>
          <a:p>
            <a:r>
              <a:rPr lang="es-ES" dirty="0" smtClean="0"/>
              <a:t>Algunos de los errores más evidentes cometidos por potenciales beneficiarios en la presentación de las candidaturas de la primera convocatoria</a:t>
            </a:r>
            <a:endParaRPr lang="es-ES" dirty="0"/>
          </a:p>
        </p:txBody>
      </p:sp>
    </p:spTree>
    <p:extLst>
      <p:ext uri="{BB962C8B-B14F-4D97-AF65-F5344CB8AC3E}">
        <p14:creationId xmlns:p14="http://schemas.microsoft.com/office/powerpoint/2010/main" val="2388829528"/>
      </p:ext>
    </p:extLst>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a:t>Definición poco clara de los objetivos del proyecto</a:t>
            </a:r>
          </a:p>
        </p:txBody>
      </p:sp>
      <p:pic>
        <p:nvPicPr>
          <p:cNvPr id="4" name="Imagen 3"/>
          <p:cNvPicPr>
            <a:picLocks noChangeAspect="1"/>
          </p:cNvPicPr>
          <p:nvPr/>
        </p:nvPicPr>
        <p:blipFill rotWithShape="1">
          <a:blip r:embed="rId2"/>
          <a:srcRect l="10761" t="25000" r="11933" b="15625"/>
          <a:stretch/>
        </p:blipFill>
        <p:spPr>
          <a:xfrm>
            <a:off x="498387" y="2286000"/>
            <a:ext cx="8117305" cy="3505200"/>
          </a:xfrm>
          <a:prstGeom prst="rect">
            <a:avLst/>
          </a:prstGeom>
        </p:spPr>
      </p:pic>
      <p:sp>
        <p:nvSpPr>
          <p:cNvPr id="2" name="Rectángulo redondeado 1"/>
          <p:cNvSpPr/>
          <p:nvPr/>
        </p:nvSpPr>
        <p:spPr>
          <a:xfrm>
            <a:off x="498387" y="4114800"/>
            <a:ext cx="1940013" cy="1295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09317967"/>
      </p:ext>
    </p:extLst>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a:t>Definición poco clara de los objetivos del proyecto</a:t>
            </a:r>
          </a:p>
        </p:txBody>
      </p:sp>
      <p:pic>
        <p:nvPicPr>
          <p:cNvPr id="4" name="Imagen 3"/>
          <p:cNvPicPr>
            <a:picLocks noChangeAspect="1"/>
          </p:cNvPicPr>
          <p:nvPr/>
        </p:nvPicPr>
        <p:blipFill rotWithShape="1">
          <a:blip r:embed="rId2"/>
          <a:srcRect l="10175" t="19792" r="10762" b="12500"/>
          <a:stretch/>
        </p:blipFill>
        <p:spPr>
          <a:xfrm>
            <a:off x="480330" y="2286000"/>
            <a:ext cx="8282354" cy="3987800"/>
          </a:xfrm>
          <a:prstGeom prst="rect">
            <a:avLst/>
          </a:prstGeom>
        </p:spPr>
      </p:pic>
      <p:sp>
        <p:nvSpPr>
          <p:cNvPr id="6" name="Rectángulo redondeado 5"/>
          <p:cNvSpPr/>
          <p:nvPr/>
        </p:nvSpPr>
        <p:spPr>
          <a:xfrm>
            <a:off x="498387" y="4114800"/>
            <a:ext cx="1940013" cy="1066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12167084"/>
      </p:ext>
    </p:extLst>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a:t>Carencias en el enfoque transnacional del proyecto</a:t>
            </a:r>
          </a:p>
        </p:txBody>
      </p:sp>
      <p:pic>
        <p:nvPicPr>
          <p:cNvPr id="4" name="Imagen 3"/>
          <p:cNvPicPr>
            <a:picLocks noChangeAspect="1"/>
          </p:cNvPicPr>
          <p:nvPr/>
        </p:nvPicPr>
        <p:blipFill rotWithShape="1">
          <a:blip r:embed="rId2"/>
          <a:srcRect l="10542" t="24618" r="34407" b="33333"/>
          <a:stretch/>
        </p:blipFill>
        <p:spPr>
          <a:xfrm>
            <a:off x="457200" y="2514600"/>
            <a:ext cx="8162262" cy="3505200"/>
          </a:xfrm>
          <a:prstGeom prst="rect">
            <a:avLst/>
          </a:prstGeom>
        </p:spPr>
      </p:pic>
      <p:sp>
        <p:nvSpPr>
          <p:cNvPr id="5" name="Rectángulo redondeado 4"/>
          <p:cNvSpPr/>
          <p:nvPr/>
        </p:nvSpPr>
        <p:spPr>
          <a:xfrm>
            <a:off x="533400" y="5562600"/>
            <a:ext cx="1889213"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redondeado 5"/>
          <p:cNvSpPr/>
          <p:nvPr/>
        </p:nvSpPr>
        <p:spPr>
          <a:xfrm>
            <a:off x="4724400" y="4800600"/>
            <a:ext cx="3895062"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264681575"/>
      </p:ext>
    </p:extLst>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365760" y="2362200"/>
            <a:ext cx="2626046" cy="3550198"/>
          </a:xfrm>
        </p:spPr>
        <p:txBody>
          <a:bodyPr>
            <a:normAutofit/>
          </a:bodyPr>
          <a:lstStyle/>
          <a:p>
            <a:r>
              <a:rPr lang="es-ES" sz="1800" b="1" dirty="0" smtClean="0"/>
              <a:t>496</a:t>
            </a:r>
            <a:r>
              <a:rPr lang="es-ES" sz="1800" dirty="0" smtClean="0"/>
              <a:t> propuestas de proyectos registradas en </a:t>
            </a:r>
            <a:r>
              <a:rPr lang="es-ES" sz="1800" dirty="0" err="1" smtClean="0"/>
              <a:t>eSudoe</a:t>
            </a:r>
            <a:endParaRPr lang="es-ES" sz="1800" dirty="0" smtClean="0"/>
          </a:p>
          <a:p>
            <a:endParaRPr lang="es-ES" sz="1800" dirty="0"/>
          </a:p>
          <a:p>
            <a:r>
              <a:rPr lang="es-ES" sz="1800" b="1" dirty="0" smtClean="0"/>
              <a:t>78</a:t>
            </a:r>
            <a:r>
              <a:rPr lang="es-ES" sz="1800" dirty="0" smtClean="0"/>
              <a:t> </a:t>
            </a:r>
            <a:r>
              <a:rPr lang="es-ES" sz="1800" dirty="0"/>
              <a:t>propuestas de proyectos </a:t>
            </a:r>
            <a:r>
              <a:rPr lang="es-ES" sz="1800" dirty="0" smtClean="0"/>
              <a:t>autorizadas a pasar a la segunda fase</a:t>
            </a:r>
          </a:p>
          <a:p>
            <a:endParaRPr lang="es-ES" sz="1800" dirty="0" smtClean="0"/>
          </a:p>
          <a:p>
            <a:r>
              <a:rPr lang="es-ES" sz="1800" b="1" dirty="0" smtClean="0"/>
              <a:t>36</a:t>
            </a:r>
            <a:r>
              <a:rPr lang="es-ES" sz="1800" dirty="0" smtClean="0"/>
              <a:t> proyectos han sido aprobados</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585320182"/>
              </p:ext>
            </p:extLst>
          </p:nvPr>
        </p:nvGraphicFramePr>
        <p:xfrm>
          <a:off x="2778446" y="1519238"/>
          <a:ext cx="6213154" cy="5033962"/>
        </p:xfrm>
        <a:graphic>
          <a:graphicData uri="http://schemas.openxmlformats.org/drawingml/2006/chart">
            <c:chart xmlns:c="http://schemas.openxmlformats.org/drawingml/2006/chart" xmlns:r="http://schemas.openxmlformats.org/officeDocument/2006/relationships" r:id="rId3"/>
          </a:graphicData>
        </a:graphic>
      </p:graphicFrame>
      <p:sp>
        <p:nvSpPr>
          <p:cNvPr id="5" name="Título 1"/>
          <p:cNvSpPr txBox="1">
            <a:spLocks/>
          </p:cNvSpPr>
          <p:nvPr/>
        </p:nvSpPr>
        <p:spPr>
          <a:xfrm>
            <a:off x="365760" y="838200"/>
            <a:ext cx="8763000" cy="685800"/>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kumimoji="0" lang="es-ES" sz="2000" b="1" i="0" kern="1200">
                <a:solidFill>
                  <a:schemeClr val="tx2"/>
                </a:solidFill>
                <a:latin typeface="Open Sans Semibold"/>
                <a:ea typeface="+mj-ea"/>
                <a:cs typeface="+mj-cs"/>
              </a:defRPr>
            </a:lvl1pPr>
          </a:lstStyle>
          <a:p>
            <a:r>
              <a:rPr lang="es-ES" sz="2800" dirty="0" smtClean="0"/>
              <a:t>Proyectos por prioridad / primera convocatoria</a:t>
            </a:r>
            <a:endParaRPr lang="es-ES" sz="2800" dirty="0"/>
          </a:p>
        </p:txBody>
      </p:sp>
      <p:sp>
        <p:nvSpPr>
          <p:cNvPr id="2" name="Rectángulo 1"/>
          <p:cNvSpPr/>
          <p:nvPr/>
        </p:nvSpPr>
        <p:spPr>
          <a:xfrm>
            <a:off x="2286000" y="3429000"/>
            <a:ext cx="4572000" cy="0"/>
          </a:xfrm>
          <a:prstGeom prst="rect">
            <a:avLst/>
          </a:prstGeom>
        </p:spPr>
        <p:txBody>
          <a:bodyPr/>
          <a:lstStyle/>
          <a:p>
            <a:endParaRPr lang="es-ES"/>
          </a:p>
        </p:txBody>
      </p:sp>
    </p:spTree>
    <p:extLst>
      <p:ext uri="{BB962C8B-B14F-4D97-AF65-F5344CB8AC3E}">
        <p14:creationId xmlns:p14="http://schemas.microsoft.com/office/powerpoint/2010/main" val="3158863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anim calcmode="lin" valueType="num">
                                      <p:cBhvr>
                                        <p:cTn id="8"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anim calcmode="lin" valueType="num">
                                      <p:cBhvr>
                                        <p:cTn id="13" dur="2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4" dur="2000" fill="hold"/>
                                        <p:tgtEl>
                                          <p:spTgt spid="4">
                                            <p:txEl>
                                              <p:pRg st="2" end="2"/>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2000"/>
                                        <p:tgtEl>
                                          <p:spTgt spid="4">
                                            <p:txEl>
                                              <p:pRg st="4" end="4"/>
                                            </p:txEl>
                                          </p:spTgt>
                                        </p:tgtEl>
                                      </p:cBhvr>
                                    </p:animEffect>
                                    <p:anim calcmode="lin" valueType="num">
                                      <p:cBhvr>
                                        <p:cTn id="18" dur="2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9" dur="2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23" dur="1000"/>
                                        <p:tgtEl>
                                          <p:spTgt spid="6">
                                            <p:graphicEl>
                                              <a:chart seriesIdx="-3" categoryIdx="-3" bldStep="gridLegend"/>
                                            </p:graphicEl>
                                          </p:spTgt>
                                        </p:tgtEl>
                                      </p:cBhvr>
                                    </p:animEffect>
                                  </p:childTnLst>
                                </p:cTn>
                              </p:par>
                            </p:childTnLst>
                          </p:cTn>
                        </p:par>
                        <p:par>
                          <p:cTn id="24" fill="hold">
                            <p:stCondLst>
                              <p:cond delay="3000"/>
                            </p:stCondLst>
                            <p:childTnLst>
                              <p:par>
                                <p:cTn id="25" presetID="22" presetClass="entr" presetSubtype="4" fill="hold" grpId="0" nodeType="afterEffect">
                                  <p:stCondLst>
                                    <p:cond delay="0"/>
                                  </p:stCondLst>
                                  <p:childTnLst>
                                    <p:set>
                                      <p:cBhvr>
                                        <p:cTn id="26"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wipe(down)">
                                      <p:cBhvr>
                                        <p:cTn id="27" dur="1000"/>
                                        <p:tgtEl>
                                          <p:spTgt spid="6">
                                            <p:graphicEl>
                                              <a:chart seriesIdx="0" categoryIdx="-4" bldStep="series"/>
                                            </p:graphicEl>
                                          </p:spTgt>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wipe(down)">
                                      <p:cBhvr>
                                        <p:cTn id="31" dur="1000"/>
                                        <p:tgtEl>
                                          <p:spTgt spid="6">
                                            <p:graphicEl>
                                              <a:chart seriesIdx="1" categoryIdx="-4" bldStep="series"/>
                                            </p:graphicEl>
                                          </p:spTgt>
                                        </p:tgtEl>
                                      </p:cBhvr>
                                    </p:animEffect>
                                  </p:childTnLst>
                                </p:cTn>
                              </p:par>
                            </p:childTnLst>
                          </p:cTn>
                        </p:par>
                        <p:par>
                          <p:cTn id="32" fill="hold">
                            <p:stCondLst>
                              <p:cond delay="5000"/>
                            </p:stCondLst>
                            <p:childTnLst>
                              <p:par>
                                <p:cTn id="33" presetID="22" presetClass="entr" presetSubtype="4" fill="hold" grpId="0" nodeType="afterEffect">
                                  <p:stCondLst>
                                    <p:cond delay="0"/>
                                  </p:stCondLst>
                                  <p:childTnLst>
                                    <p:set>
                                      <p:cBhvr>
                                        <p:cTn id="34" dur="1" fill="hold">
                                          <p:stCondLst>
                                            <p:cond delay="0"/>
                                          </p:stCondLst>
                                        </p:cTn>
                                        <p:tgtEl>
                                          <p:spTgt spid="6">
                                            <p:graphicEl>
                                              <a:chart seriesIdx="2" categoryIdx="-4" bldStep="series"/>
                                            </p:graphicEl>
                                          </p:spTgt>
                                        </p:tgtEl>
                                        <p:attrNameLst>
                                          <p:attrName>style.visibility</p:attrName>
                                        </p:attrNameLst>
                                      </p:cBhvr>
                                      <p:to>
                                        <p:strVal val="visible"/>
                                      </p:to>
                                    </p:set>
                                    <p:animEffect transition="in" filter="wipe(down)">
                                      <p:cBhvr>
                                        <p:cTn id="35" dur="1000"/>
                                        <p:tgtEl>
                                          <p:spTgt spid="6">
                                            <p:graphicEl>
                                              <a:chart seriesIdx="2" categoryIdx="-4" bldStep="series"/>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6">
                                            <p:graphicEl>
                                              <a:chart seriesIdx="3" categoryIdx="-4" bldStep="series"/>
                                            </p:graphicEl>
                                          </p:spTgt>
                                        </p:tgtEl>
                                        <p:attrNameLst>
                                          <p:attrName>style.visibility</p:attrName>
                                        </p:attrNameLst>
                                      </p:cBhvr>
                                      <p:to>
                                        <p:strVal val="visible"/>
                                      </p:to>
                                    </p:set>
                                    <p:animEffect transition="in" filter="wipe(left)">
                                      <p:cBhvr>
                                        <p:cTn id="40" dur="2000"/>
                                        <p:tgtEl>
                                          <p:spTgt spid="6">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Graphic spid="6" grpId="0" uiExpand="1">
        <p:bldSub>
          <a:bldChart bld="series"/>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801929" y="-17157"/>
            <a:ext cx="3505199" cy="8416311"/>
          </a:xfrm>
        </p:spPr>
        <p:txBody>
          <a:bodyPr/>
          <a:lstStyle/>
          <a:p>
            <a:r>
              <a:rPr lang="es-ES" dirty="0" smtClean="0"/>
              <a:t>Sección </a:t>
            </a:r>
            <a:r>
              <a:rPr lang="es-ES" dirty="0" err="1" smtClean="0"/>
              <a:t>D.1.5</a:t>
            </a:r>
            <a:r>
              <a:rPr lang="es-ES" dirty="0" smtClean="0"/>
              <a:t> del formulario:</a:t>
            </a:r>
          </a:p>
          <a:p>
            <a:pPr marL="342900" indent="-342900">
              <a:buFont typeface="Arial" panose="020B0604020202020204" pitchFamily="34" charset="0"/>
              <a:buChar char="•"/>
            </a:pPr>
            <a:r>
              <a:rPr lang="es-ES" dirty="0" smtClean="0"/>
              <a:t>No se explica con claridad por qué la cooperación transnacional es necesaria e imprescindible para conseguir los objetivos del proyecto</a:t>
            </a:r>
            <a:endParaRPr lang="es-ES" dirty="0"/>
          </a:p>
        </p:txBody>
      </p:sp>
      <p:sp>
        <p:nvSpPr>
          <p:cNvPr id="3" name="Título 2"/>
          <p:cNvSpPr>
            <a:spLocks noGrp="1"/>
          </p:cNvSpPr>
          <p:nvPr>
            <p:ph type="title"/>
          </p:nvPr>
        </p:nvSpPr>
        <p:spPr/>
        <p:txBody>
          <a:bodyPr/>
          <a:lstStyle/>
          <a:p>
            <a:r>
              <a:rPr lang="es-ES" dirty="0"/>
              <a:t>Carencias en el enfoque transnacional del </a:t>
            </a:r>
            <a:r>
              <a:rPr lang="es-ES" dirty="0" smtClean="0"/>
              <a:t>proyecto</a:t>
            </a:r>
            <a:endParaRPr lang="es-ES" dirty="0"/>
          </a:p>
        </p:txBody>
      </p:sp>
    </p:spTree>
    <p:extLst>
      <p:ext uri="{BB962C8B-B14F-4D97-AF65-F5344CB8AC3E}">
        <p14:creationId xmlns:p14="http://schemas.microsoft.com/office/powerpoint/2010/main" val="1638749259"/>
      </p:ext>
    </p:extLst>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351396" y="1524000"/>
            <a:ext cx="8411288" cy="914400"/>
          </a:xfrm>
        </p:spPr>
        <p:txBody>
          <a:bodyPr>
            <a:normAutofit/>
          </a:bodyPr>
          <a:lstStyle/>
          <a:p>
            <a:r>
              <a:rPr lang="es-ES" dirty="0"/>
              <a:t>No identificación de la coherencia de la propuesta con las estrategias regionales y nacionales</a:t>
            </a:r>
            <a:r>
              <a:rPr lang="es-ES" dirty="0" smtClean="0"/>
              <a:t>.</a:t>
            </a:r>
            <a:endParaRPr lang="es-ES" dirty="0"/>
          </a:p>
        </p:txBody>
      </p:sp>
      <p:grpSp>
        <p:nvGrpSpPr>
          <p:cNvPr id="6" name="Grupo 5"/>
          <p:cNvGrpSpPr/>
          <p:nvPr/>
        </p:nvGrpSpPr>
        <p:grpSpPr>
          <a:xfrm>
            <a:off x="351396" y="2362200"/>
            <a:ext cx="7924800" cy="4343400"/>
            <a:chOff x="351396" y="2362200"/>
            <a:chExt cx="7924800" cy="4343400"/>
          </a:xfrm>
        </p:grpSpPr>
        <p:pic>
          <p:nvPicPr>
            <p:cNvPr id="4" name="Imagen 3"/>
            <p:cNvPicPr>
              <a:picLocks noChangeAspect="1"/>
            </p:cNvPicPr>
            <p:nvPr/>
          </p:nvPicPr>
          <p:blipFill rotWithShape="1">
            <a:blip r:embed="rId2"/>
            <a:srcRect l="10761" t="30209" r="11933" b="5208"/>
            <a:stretch/>
          </p:blipFill>
          <p:spPr>
            <a:xfrm>
              <a:off x="351396" y="2362200"/>
              <a:ext cx="7924800" cy="3722255"/>
            </a:xfrm>
            <a:prstGeom prst="rect">
              <a:avLst/>
            </a:prstGeom>
          </p:spPr>
        </p:pic>
        <p:pic>
          <p:nvPicPr>
            <p:cNvPr id="5" name="Imagen 4"/>
            <p:cNvPicPr>
              <a:picLocks noChangeAspect="1"/>
            </p:cNvPicPr>
            <p:nvPr/>
          </p:nvPicPr>
          <p:blipFill rotWithShape="1">
            <a:blip r:embed="rId3"/>
            <a:srcRect l="11198" t="24709" r="11933" b="64583"/>
            <a:stretch/>
          </p:blipFill>
          <p:spPr>
            <a:xfrm>
              <a:off x="381000" y="6096000"/>
              <a:ext cx="7895196" cy="609600"/>
            </a:xfrm>
            <a:prstGeom prst="rect">
              <a:avLst/>
            </a:prstGeom>
          </p:spPr>
        </p:pic>
      </p:grpSp>
    </p:spTree>
    <p:extLst>
      <p:ext uri="{BB962C8B-B14F-4D97-AF65-F5344CB8AC3E}">
        <p14:creationId xmlns:p14="http://schemas.microsoft.com/office/powerpoint/2010/main" val="2482482562"/>
      </p:ext>
    </p:extLst>
  </p:cSld>
  <p:clrMapOvr>
    <a:masterClrMapping/>
  </p:clrMapOvr>
  <p:transition spd="slow">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a:bodyPr>
          <a:lstStyle/>
          <a:p>
            <a:r>
              <a:rPr lang="es-ES" dirty="0"/>
              <a:t>Identificación confusa de los productos y entregables del proyecto. </a:t>
            </a:r>
          </a:p>
        </p:txBody>
      </p:sp>
      <p:pic>
        <p:nvPicPr>
          <p:cNvPr id="5" name="Imagen 4"/>
          <p:cNvPicPr>
            <a:picLocks noChangeAspect="1"/>
          </p:cNvPicPr>
          <p:nvPr/>
        </p:nvPicPr>
        <p:blipFill rotWithShape="1">
          <a:blip r:embed="rId2"/>
          <a:srcRect l="908" t="21323" r="14654" b="12500"/>
          <a:stretch/>
        </p:blipFill>
        <p:spPr>
          <a:xfrm>
            <a:off x="228599" y="2667000"/>
            <a:ext cx="8646581" cy="3810000"/>
          </a:xfrm>
          <a:prstGeom prst="rect">
            <a:avLst/>
          </a:prstGeom>
        </p:spPr>
      </p:pic>
    </p:spTree>
    <p:extLst>
      <p:ext uri="{BB962C8B-B14F-4D97-AF65-F5344CB8AC3E}">
        <p14:creationId xmlns:p14="http://schemas.microsoft.com/office/powerpoint/2010/main" val="3765539044"/>
      </p:ext>
    </p:extLst>
  </p:cSld>
  <p:clrMapOvr>
    <a:masterClrMapping/>
  </p:clrMapOvr>
  <p:transition spd="slow">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a:bodyPr>
          <a:lstStyle/>
          <a:p>
            <a:r>
              <a:rPr lang="es-ES" dirty="0"/>
              <a:t>Identificación confusa de los productos y entregables del proyecto. </a:t>
            </a:r>
          </a:p>
        </p:txBody>
      </p:sp>
      <p:sp>
        <p:nvSpPr>
          <p:cNvPr id="4" name="Marcador de texto vertical 1"/>
          <p:cNvSpPr>
            <a:spLocks noGrp="1"/>
          </p:cNvSpPr>
          <p:nvPr>
            <p:ph type="body" orient="vert" idx="1"/>
          </p:nvPr>
        </p:nvSpPr>
        <p:spPr>
          <a:xfrm rot="16200000">
            <a:off x="2880951" y="442866"/>
            <a:ext cx="3347155" cy="8416311"/>
          </a:xfrm>
        </p:spPr>
        <p:txBody>
          <a:bodyPr>
            <a:normAutofit/>
          </a:bodyPr>
          <a:lstStyle/>
          <a:p>
            <a:r>
              <a:rPr lang="es-ES" dirty="0" smtClean="0"/>
              <a:t>En segunda fase se identifican los productos del proyecto y se relaciona con los indicadores de productividad del programa.</a:t>
            </a:r>
          </a:p>
          <a:p>
            <a:r>
              <a:rPr lang="es-ES" dirty="0" smtClean="0"/>
              <a:t>Indicadores de productividad específicos para cada objetivo específico:</a:t>
            </a:r>
          </a:p>
          <a:p>
            <a:pPr marL="342900" indent="-342900">
              <a:buFont typeface="Arial" panose="020B0604020202020204" pitchFamily="34" charset="0"/>
              <a:buChar char="•"/>
            </a:pPr>
            <a:r>
              <a:rPr lang="es-ES" dirty="0" smtClean="0"/>
              <a:t>En la primera fase se identifica cual es el objetivo específico al que el proyecto va a contribuir.</a:t>
            </a:r>
          </a:p>
          <a:p>
            <a:r>
              <a:rPr lang="es-ES" dirty="0"/>
              <a:t>	</a:t>
            </a:r>
            <a:r>
              <a:rPr lang="es-ES" dirty="0" smtClean="0"/>
              <a:t> </a:t>
            </a:r>
            <a:endParaRPr lang="es-ES" dirty="0"/>
          </a:p>
        </p:txBody>
      </p:sp>
    </p:spTree>
    <p:extLst>
      <p:ext uri="{BB962C8B-B14F-4D97-AF65-F5344CB8AC3E}">
        <p14:creationId xmlns:p14="http://schemas.microsoft.com/office/powerpoint/2010/main" val="3731418520"/>
      </p:ext>
    </p:extLst>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995251" y="328566"/>
            <a:ext cx="3118555" cy="8416311"/>
          </a:xfrm>
        </p:spPr>
        <p:txBody>
          <a:bodyPr>
            <a:normAutofit fontScale="92500" lnSpcReduction="10000"/>
          </a:bodyPr>
          <a:lstStyle/>
          <a:p>
            <a:r>
              <a:rPr lang="es-ES" dirty="0" smtClean="0"/>
              <a:t>Prever y planificar correctamente los GT, especialmente los específicos:</a:t>
            </a:r>
          </a:p>
          <a:p>
            <a:pPr marL="342900" indent="-342900">
              <a:buFont typeface="Arial" panose="020B0604020202020204" pitchFamily="34" charset="0"/>
              <a:buChar char="•"/>
            </a:pPr>
            <a:r>
              <a:rPr lang="es-ES" dirty="0" smtClean="0"/>
              <a:t>No se puede cambiar información en segunda fase</a:t>
            </a:r>
          </a:p>
          <a:p>
            <a:pPr marL="342900" indent="-342900">
              <a:buFont typeface="Arial" panose="020B0604020202020204" pitchFamily="34" charset="0"/>
              <a:buChar char="•"/>
            </a:pPr>
            <a:r>
              <a:rPr lang="es-ES" dirty="0" smtClean="0"/>
              <a:t>Una planificación deficiente condiciona el plan de trabajo en segunda fase.</a:t>
            </a:r>
            <a:endParaRPr lang="es-ES" dirty="0"/>
          </a:p>
          <a:p>
            <a:r>
              <a:rPr lang="es-ES" dirty="0" smtClean="0"/>
              <a:t>El contenido de los GT Transversales deben demostrar el conocimiento de los métodos de gestión de los proyectos, que existe una planificación precisa, sin decir frases generales y poco concretas. </a:t>
            </a:r>
          </a:p>
        </p:txBody>
      </p:sp>
      <p:sp>
        <p:nvSpPr>
          <p:cNvPr id="3" name="Título 2"/>
          <p:cNvSpPr>
            <a:spLocks noGrp="1"/>
          </p:cNvSpPr>
          <p:nvPr>
            <p:ph type="title"/>
          </p:nvPr>
        </p:nvSpPr>
        <p:spPr/>
        <p:txBody>
          <a:bodyPr>
            <a:normAutofit fontScale="90000"/>
          </a:bodyPr>
          <a:lstStyle/>
          <a:p>
            <a:r>
              <a:rPr lang="es-ES" dirty="0"/>
              <a:t>Reducida concreción sobre el contenido de los GT </a:t>
            </a:r>
            <a:r>
              <a:rPr lang="es-ES" dirty="0" smtClean="0"/>
              <a:t>transversales y específicos – errores en la planificación</a:t>
            </a:r>
            <a:endParaRPr lang="es-ES" dirty="0"/>
          </a:p>
        </p:txBody>
      </p:sp>
    </p:spTree>
    <p:extLst>
      <p:ext uri="{BB962C8B-B14F-4D97-AF65-F5344CB8AC3E}">
        <p14:creationId xmlns:p14="http://schemas.microsoft.com/office/powerpoint/2010/main" val="3854057615"/>
      </p:ext>
    </p:extLst>
  </p:cSld>
  <p:clrMapOvr>
    <a:masterClrMapping/>
  </p:clrMapOvr>
  <p:transition spd="slow">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652" y="2051467"/>
            <a:ext cx="8033348" cy="1362075"/>
          </a:xfrm>
        </p:spPr>
        <p:txBody>
          <a:bodyPr/>
          <a:lstStyle/>
          <a:p>
            <a:r>
              <a:rPr lang="es-ES" dirty="0" smtClean="0"/>
              <a:t>Parte II</a:t>
            </a:r>
            <a:br>
              <a:rPr lang="es-ES" dirty="0" smtClean="0"/>
            </a:br>
            <a:r>
              <a:rPr lang="es-ES" dirty="0" smtClean="0"/>
              <a:t>Como registrarse en la aplicación informática </a:t>
            </a:r>
            <a:r>
              <a:rPr lang="es-ES" dirty="0" err="1" smtClean="0"/>
              <a:t>eSudoe</a:t>
            </a:r>
            <a:endParaRPr lang="es-ES" dirty="0"/>
          </a:p>
        </p:txBody>
      </p:sp>
    </p:spTree>
    <p:extLst>
      <p:ext uri="{BB962C8B-B14F-4D97-AF65-F5344CB8AC3E}">
        <p14:creationId xmlns:p14="http://schemas.microsoft.com/office/powerpoint/2010/main" val="4070809450"/>
      </p:ext>
    </p:extLst>
  </p:cSld>
  <p:clrMapOvr>
    <a:masterClrMapping/>
  </p:clrMapOvr>
  <p:transition spd="slow">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419348" y="-1200148"/>
            <a:ext cx="4000502" cy="9143999"/>
          </a:xfrm>
        </p:spPr>
        <p:txBody>
          <a:bodyPr/>
          <a:lstStyle/>
          <a:p>
            <a:pPr algn="ctr"/>
            <a:r>
              <a:rPr lang="es-ES" dirty="0" smtClean="0"/>
              <a:t>2 vías de acceso:</a:t>
            </a:r>
          </a:p>
          <a:p>
            <a:pPr algn="ctr"/>
            <a:endParaRPr lang="es-ES" dirty="0" smtClean="0"/>
          </a:p>
          <a:p>
            <a:pPr marL="185738"/>
            <a:r>
              <a:rPr lang="es-ES" sz="1350" dirty="0" smtClean="0"/>
              <a:t> 	</a:t>
            </a:r>
            <a:r>
              <a:rPr lang="es-ES" sz="1350" b="1" dirty="0" smtClean="0"/>
              <a:t>   1)  </a:t>
            </a:r>
            <a:r>
              <a:rPr lang="es-ES" sz="1600" b="1" dirty="0" smtClean="0"/>
              <a:t>Página web del programa </a:t>
            </a:r>
            <a:r>
              <a:rPr lang="es-ES" sz="1600" dirty="0" smtClean="0"/>
              <a:t>			</a:t>
            </a:r>
            <a:r>
              <a:rPr lang="es-ES" sz="1600" b="1" dirty="0" smtClean="0"/>
              <a:t>2) Aplicación informática:</a:t>
            </a:r>
          </a:p>
          <a:p>
            <a:pPr marL="185738"/>
            <a:r>
              <a:rPr lang="es-ES" sz="1400" dirty="0" smtClean="0"/>
              <a:t>       (Proyectos / Presentar mi proyecto):</a:t>
            </a:r>
          </a:p>
          <a:p>
            <a:pPr marL="185738"/>
            <a:endParaRPr lang="es-ES" sz="1600" dirty="0" smtClean="0"/>
          </a:p>
          <a:p>
            <a:pPr marL="185738"/>
            <a:r>
              <a:rPr lang="es-ES" sz="1400" dirty="0" smtClean="0"/>
              <a:t>	</a:t>
            </a:r>
            <a:r>
              <a:rPr lang="es-ES" sz="1400" dirty="0" smtClean="0">
                <a:hlinkClick r:id="rId3"/>
              </a:rPr>
              <a:t>http://www.interreg-sudoe.eu</a:t>
            </a:r>
            <a:r>
              <a:rPr lang="es-ES" sz="1400" dirty="0" smtClean="0"/>
              <a:t>    	</a:t>
            </a:r>
            <a:r>
              <a:rPr lang="es-ES" sz="1400" dirty="0"/>
              <a:t>               </a:t>
            </a:r>
            <a:r>
              <a:rPr lang="es-ES" sz="1400" dirty="0">
                <a:hlinkClick r:id="rId4"/>
              </a:rPr>
              <a:t>https://</a:t>
            </a:r>
            <a:r>
              <a:rPr lang="es-ES" sz="1400" dirty="0" smtClean="0">
                <a:hlinkClick r:id="rId4"/>
              </a:rPr>
              <a:t>esudoe.interreg-sudoe.eu/home.jsp?idioma=es</a:t>
            </a:r>
            <a:r>
              <a:rPr lang="es-ES" sz="1400" dirty="0" smtClean="0"/>
              <a:t> </a:t>
            </a:r>
            <a:endParaRPr lang="es-ES" sz="1350" dirty="0" smtClean="0"/>
          </a:p>
          <a:p>
            <a:endParaRPr lang="es-ES" dirty="0" smtClean="0"/>
          </a:p>
          <a:p>
            <a:endParaRPr lang="es-ES" dirty="0" smtClean="0"/>
          </a:p>
          <a:p>
            <a:endParaRPr lang="es-ES" dirty="0"/>
          </a:p>
        </p:txBody>
      </p:sp>
      <p:pic>
        <p:nvPicPr>
          <p:cNvPr id="4" name="Imagen 3"/>
          <p:cNvPicPr>
            <a:picLocks noChangeAspect="1"/>
          </p:cNvPicPr>
          <p:nvPr/>
        </p:nvPicPr>
        <p:blipFill rotWithShape="1">
          <a:blip r:embed="rId5"/>
          <a:srcRect l="1465" t="13541" r="2122" b="15886"/>
          <a:stretch/>
        </p:blipFill>
        <p:spPr>
          <a:xfrm>
            <a:off x="4038600" y="3962400"/>
            <a:ext cx="5029200" cy="2069724"/>
          </a:xfrm>
          <a:prstGeom prst="rect">
            <a:avLst/>
          </a:prstGeom>
        </p:spPr>
      </p:pic>
      <p:pic>
        <p:nvPicPr>
          <p:cNvPr id="5" name="Imagen 4"/>
          <p:cNvPicPr>
            <a:picLocks noChangeAspect="1"/>
          </p:cNvPicPr>
          <p:nvPr/>
        </p:nvPicPr>
        <p:blipFill rotWithShape="1">
          <a:blip r:embed="rId6"/>
          <a:srcRect l="9590" t="12760" r="10468" b="5729"/>
          <a:stretch/>
        </p:blipFill>
        <p:spPr>
          <a:xfrm>
            <a:off x="117343" y="3962400"/>
            <a:ext cx="3921257" cy="2247900"/>
          </a:xfrm>
          <a:prstGeom prst="rect">
            <a:avLst/>
          </a:prstGeom>
        </p:spPr>
      </p:pic>
    </p:spTree>
    <p:extLst>
      <p:ext uri="{BB962C8B-B14F-4D97-AF65-F5344CB8AC3E}">
        <p14:creationId xmlns:p14="http://schemas.microsoft.com/office/powerpoint/2010/main" val="2340388668"/>
      </p:ext>
    </p:extLst>
  </p:cSld>
  <p:clrMapOvr>
    <a:masterClrMapping/>
  </p:clrMapOvr>
  <p:transition spd="slow">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8210" y="1828800"/>
            <a:ext cx="8318591" cy="755756"/>
          </a:xfrm>
        </p:spPr>
        <p:txBody>
          <a:bodyPr/>
          <a:lstStyle/>
          <a:p>
            <a:pPr algn="ctr"/>
            <a:r>
              <a:rPr lang="es-ES" dirty="0" smtClean="0"/>
              <a:t>Aplicación informática </a:t>
            </a:r>
            <a:r>
              <a:rPr lang="es-ES" dirty="0" err="1" smtClean="0"/>
              <a:t>eSudoe</a:t>
            </a:r>
            <a:endParaRPr lang="es-ES" dirty="0"/>
          </a:p>
        </p:txBody>
      </p:sp>
      <p:pic>
        <p:nvPicPr>
          <p:cNvPr id="6" name="Imagen 5"/>
          <p:cNvPicPr>
            <a:picLocks noChangeAspect="1"/>
          </p:cNvPicPr>
          <p:nvPr/>
        </p:nvPicPr>
        <p:blipFill rotWithShape="1">
          <a:blip r:embed="rId3"/>
          <a:srcRect l="1465" t="13541" r="2122" b="15886"/>
          <a:stretch/>
        </p:blipFill>
        <p:spPr>
          <a:xfrm>
            <a:off x="381000" y="2667000"/>
            <a:ext cx="8332090" cy="3429000"/>
          </a:xfrm>
          <a:prstGeom prst="rect">
            <a:avLst/>
          </a:prstGeom>
        </p:spPr>
      </p:pic>
      <p:sp>
        <p:nvSpPr>
          <p:cNvPr id="7" name="Elipse 6"/>
          <p:cNvSpPr/>
          <p:nvPr/>
        </p:nvSpPr>
        <p:spPr>
          <a:xfrm>
            <a:off x="1752600" y="3886200"/>
            <a:ext cx="685800" cy="685800"/>
          </a:xfrm>
          <a:prstGeom prst="ellipse">
            <a:avLst/>
          </a:prstGeom>
          <a:solidFill>
            <a:schemeClr val="accent5">
              <a:lumMod val="40000"/>
              <a:lumOff val="60000"/>
            </a:schemeClr>
          </a:solidFill>
          <a:ln>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solidFill>
                  <a:srgbClr val="003300"/>
                </a:solidFill>
              </a:rPr>
              <a:t>1</a:t>
            </a:r>
            <a:endParaRPr lang="es-ES" b="1" dirty="0">
              <a:solidFill>
                <a:srgbClr val="003300"/>
              </a:solidFill>
            </a:endParaRPr>
          </a:p>
        </p:txBody>
      </p:sp>
      <p:sp>
        <p:nvSpPr>
          <p:cNvPr id="8" name="Elipse 7"/>
          <p:cNvSpPr/>
          <p:nvPr/>
        </p:nvSpPr>
        <p:spPr>
          <a:xfrm>
            <a:off x="4495800" y="3200400"/>
            <a:ext cx="685800" cy="685800"/>
          </a:xfrm>
          <a:prstGeom prst="ellipse">
            <a:avLst/>
          </a:prstGeom>
          <a:solidFill>
            <a:schemeClr val="accent5">
              <a:lumMod val="40000"/>
              <a:lumOff val="60000"/>
            </a:schemeClr>
          </a:solidFill>
          <a:ln>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rgbClr val="003300"/>
                </a:solidFill>
              </a:rPr>
              <a:t>2</a:t>
            </a:r>
          </a:p>
        </p:txBody>
      </p:sp>
      <p:sp>
        <p:nvSpPr>
          <p:cNvPr id="9" name="Elipse 8"/>
          <p:cNvSpPr/>
          <p:nvPr/>
        </p:nvSpPr>
        <p:spPr>
          <a:xfrm>
            <a:off x="6934200" y="3200400"/>
            <a:ext cx="685800" cy="685800"/>
          </a:xfrm>
          <a:prstGeom prst="ellipse">
            <a:avLst/>
          </a:prstGeom>
          <a:solidFill>
            <a:schemeClr val="accent5">
              <a:lumMod val="40000"/>
              <a:lumOff val="60000"/>
            </a:schemeClr>
          </a:solidFill>
          <a:ln>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rgbClr val="003300"/>
                </a:solidFill>
              </a:rPr>
              <a:t>3</a:t>
            </a:r>
          </a:p>
        </p:txBody>
      </p:sp>
    </p:spTree>
    <p:extLst>
      <p:ext uri="{BB962C8B-B14F-4D97-AF65-F5344CB8AC3E}">
        <p14:creationId xmlns:p14="http://schemas.microsoft.com/office/powerpoint/2010/main" val="3150980721"/>
      </p:ext>
    </p:extLst>
  </p:cSld>
  <p:clrMapOvr>
    <a:masterClrMapping/>
  </p:clrMapOvr>
  <p:transition spd="slow">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l="29481" t="60965" r="61511" b="16682"/>
          <a:stretch/>
        </p:blipFill>
        <p:spPr>
          <a:xfrm>
            <a:off x="1366465" y="2312894"/>
            <a:ext cx="1104900" cy="1104900"/>
          </a:xfrm>
          <a:prstGeom prst="rect">
            <a:avLst/>
          </a:prstGeom>
        </p:spPr>
      </p:pic>
      <p:sp>
        <p:nvSpPr>
          <p:cNvPr id="5" name="CuadroTexto 4"/>
          <p:cNvSpPr txBox="1"/>
          <p:nvPr/>
        </p:nvSpPr>
        <p:spPr>
          <a:xfrm>
            <a:off x="1747465" y="2579594"/>
            <a:ext cx="304800" cy="381000"/>
          </a:xfrm>
          <a:prstGeom prst="rect">
            <a:avLst/>
          </a:prstGeom>
          <a:solidFill>
            <a:schemeClr val="bg1"/>
          </a:solidFill>
        </p:spPr>
        <p:txBody>
          <a:bodyPr wrap="square" rtlCol="0">
            <a:spAutoFit/>
          </a:bodyPr>
          <a:lstStyle/>
          <a:p>
            <a:r>
              <a:rPr lang="pt-BR" b="1" dirty="0" smtClean="0"/>
              <a:t>1</a:t>
            </a:r>
            <a:endParaRPr lang="pt-BR" b="1" dirty="0"/>
          </a:p>
        </p:txBody>
      </p:sp>
      <p:pic>
        <p:nvPicPr>
          <p:cNvPr id="7" name="Imagen 6"/>
          <p:cNvPicPr>
            <a:picLocks noChangeAspect="1"/>
          </p:cNvPicPr>
          <p:nvPr/>
        </p:nvPicPr>
        <p:blipFill rotWithShape="1">
          <a:blip r:embed="rId4"/>
          <a:srcRect l="8298" t="59414" r="67234" b="29608"/>
          <a:stretch/>
        </p:blipFill>
        <p:spPr>
          <a:xfrm>
            <a:off x="0" y="3429000"/>
            <a:ext cx="3322864" cy="838200"/>
          </a:xfrm>
          <a:prstGeom prst="rect">
            <a:avLst/>
          </a:prstGeom>
        </p:spPr>
      </p:pic>
      <p:pic>
        <p:nvPicPr>
          <p:cNvPr id="2" name="Imagen 1"/>
          <p:cNvPicPr>
            <a:picLocks noChangeAspect="1"/>
          </p:cNvPicPr>
          <p:nvPr/>
        </p:nvPicPr>
        <p:blipFill rotWithShape="1">
          <a:blip r:embed="rId5"/>
          <a:srcRect l="28770" t="13802" r="30088" b="6771"/>
          <a:stretch/>
        </p:blipFill>
        <p:spPr>
          <a:xfrm>
            <a:off x="3429000" y="685800"/>
            <a:ext cx="5353051" cy="5810250"/>
          </a:xfrm>
          <a:prstGeom prst="rect">
            <a:avLst/>
          </a:prstGeom>
        </p:spPr>
      </p:pic>
    </p:spTree>
    <p:extLst>
      <p:ext uri="{BB962C8B-B14F-4D97-AF65-F5344CB8AC3E}">
        <p14:creationId xmlns:p14="http://schemas.microsoft.com/office/powerpoint/2010/main" val="453075568"/>
      </p:ext>
    </p:extLst>
  </p:cSld>
  <p:clrMapOvr>
    <a:masterClrMapping/>
  </p:clrMapOvr>
  <p:transition spd="slow">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3"/>
          <a:srcRect l="25549" t="35156" r="25696" b="14844"/>
          <a:stretch/>
        </p:blipFill>
        <p:spPr>
          <a:xfrm>
            <a:off x="381000" y="2209800"/>
            <a:ext cx="5372100" cy="3097427"/>
          </a:xfrm>
          <a:prstGeom prst="rect">
            <a:avLst/>
          </a:prstGeom>
        </p:spPr>
      </p:pic>
      <p:sp>
        <p:nvSpPr>
          <p:cNvPr id="7" name="Elipse 6"/>
          <p:cNvSpPr/>
          <p:nvPr/>
        </p:nvSpPr>
        <p:spPr>
          <a:xfrm>
            <a:off x="533400" y="4876800"/>
            <a:ext cx="1600200" cy="327212"/>
          </a:xfrm>
          <a:prstGeom prst="ellipse">
            <a:avLst/>
          </a:prstGeom>
          <a:noFill/>
          <a:ln w="38100">
            <a:solidFill>
              <a:srgbClr val="009E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ángulo 8"/>
          <p:cNvSpPr/>
          <p:nvPr/>
        </p:nvSpPr>
        <p:spPr>
          <a:xfrm>
            <a:off x="273424" y="1089212"/>
            <a:ext cx="8610600" cy="923330"/>
          </a:xfrm>
          <a:prstGeom prst="rect">
            <a:avLst/>
          </a:prstGeom>
        </p:spPr>
        <p:txBody>
          <a:bodyPr wrap="square">
            <a:spAutoFit/>
          </a:bodyPr>
          <a:lstStyle/>
          <a:p>
            <a:pPr algn="just">
              <a:lnSpc>
                <a:spcPct val="150000"/>
              </a:lnSpc>
              <a:spcAft>
                <a:spcPts val="600"/>
              </a:spcAft>
            </a:pPr>
            <a:r>
              <a:rPr lang="es-ES" b="1" dirty="0" smtClean="0">
                <a:solidFill>
                  <a:schemeClr val="tx2"/>
                </a:solidFill>
                <a:latin typeface="Open Sans Semibold"/>
              </a:rPr>
              <a:t>Para los usuarios </a:t>
            </a:r>
            <a:r>
              <a:rPr lang="es-ES" b="1" dirty="0" err="1" smtClean="0">
                <a:solidFill>
                  <a:schemeClr val="tx2"/>
                </a:solidFill>
                <a:latin typeface="Open Sans Semibold"/>
              </a:rPr>
              <a:t>eSudoe</a:t>
            </a:r>
            <a:r>
              <a:rPr lang="es-ES" b="1" dirty="0" smtClean="0">
                <a:solidFill>
                  <a:schemeClr val="tx2"/>
                </a:solidFill>
                <a:latin typeface="Open Sans Semibold"/>
              </a:rPr>
              <a:t>, de proyectos no aprobados, registrados antes del día 27/10/2016       	</a:t>
            </a:r>
            <a:r>
              <a:rPr lang="es-ES" dirty="0" smtClean="0">
                <a:latin typeface="Open Sans" panose="020B0606030504020204" pitchFamily="34" charset="0"/>
                <a:ea typeface="Open Sans" panose="020B0606030504020204" pitchFamily="34" charset="0"/>
                <a:cs typeface="Open Sans" panose="020B0606030504020204" pitchFamily="34" charset="0"/>
              </a:rPr>
              <a:t>Restructuración de la codificación de los usuarios</a:t>
            </a:r>
            <a:endParaRPr lang="es-ES"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Flecha derecha 9"/>
          <p:cNvSpPr/>
          <p:nvPr/>
        </p:nvSpPr>
        <p:spPr>
          <a:xfrm>
            <a:off x="2209800" y="1706277"/>
            <a:ext cx="457200" cy="122523"/>
          </a:xfrm>
          <a:prstGeom prst="rightArrow">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ctángulo 10"/>
          <p:cNvSpPr/>
          <p:nvPr/>
        </p:nvSpPr>
        <p:spPr>
          <a:xfrm>
            <a:off x="304800" y="5420131"/>
            <a:ext cx="8001000" cy="1277273"/>
          </a:xfrm>
          <a:prstGeom prst="rect">
            <a:avLst/>
          </a:prstGeom>
        </p:spPr>
        <p:txBody>
          <a:bodyPr wrap="square">
            <a:spAutoFit/>
          </a:bodyPr>
          <a:lstStyle/>
          <a:p>
            <a:pPr algn="just">
              <a:lnSpc>
                <a:spcPct val="150000"/>
              </a:lnSpc>
              <a:spcAft>
                <a:spcPts val="600"/>
              </a:spcAft>
            </a:pPr>
            <a:r>
              <a:rPr lang="pt-BR" sz="1600" b="1" u="sng" dirty="0" smtClean="0">
                <a:latin typeface="Open Sans" panose="020B0606030504020204" pitchFamily="34" charset="0"/>
                <a:ea typeface="Open Sans" panose="020B0606030504020204" pitchFamily="34" charset="0"/>
                <a:cs typeface="Open Sans" panose="020B0606030504020204" pitchFamily="34" charset="0"/>
              </a:rPr>
              <a:t>Nueva </a:t>
            </a:r>
            <a:r>
              <a:rPr lang="pt-BR" sz="1600" b="1" u="sng" dirty="0" err="1" smtClean="0">
                <a:latin typeface="Open Sans" panose="020B0606030504020204" pitchFamily="34" charset="0"/>
                <a:ea typeface="Open Sans" panose="020B0606030504020204" pitchFamily="34" charset="0"/>
                <a:cs typeface="Open Sans" panose="020B0606030504020204" pitchFamily="34" charset="0"/>
              </a:rPr>
              <a:t>codificación</a:t>
            </a:r>
            <a:r>
              <a:rPr lang="pt-BR" sz="1600" dirty="0" smtClean="0">
                <a:latin typeface="Open Sans" panose="020B0606030504020204" pitchFamily="34" charset="0"/>
                <a:ea typeface="Open Sans" panose="020B0606030504020204" pitchFamily="34" charset="0"/>
                <a:cs typeface="Open Sans" panose="020B0606030504020204" pitchFamily="34" charset="0"/>
              </a:rPr>
              <a:t>: </a:t>
            </a:r>
            <a:r>
              <a:rPr lang="es-ES" sz="1600" dirty="0" smtClean="0">
                <a:latin typeface="Open Sans" panose="020B0606030504020204" pitchFamily="34" charset="0"/>
                <a:ea typeface="Open Sans" panose="020B0606030504020204" pitchFamily="34" charset="0"/>
                <a:cs typeface="Open Sans" panose="020B0606030504020204" pitchFamily="34" charset="0"/>
              </a:rPr>
              <a:t>Código </a:t>
            </a:r>
            <a:r>
              <a:rPr lang="es-ES" sz="1600" dirty="0" err="1" smtClean="0">
                <a:latin typeface="Open Sans" panose="020B0606030504020204" pitchFamily="34" charset="0"/>
                <a:ea typeface="Open Sans" panose="020B0606030504020204" pitchFamily="34" charset="0"/>
                <a:cs typeface="Open Sans" panose="020B0606030504020204" pitchFamily="34" charset="0"/>
              </a:rPr>
              <a:t>eSudoe</a:t>
            </a:r>
            <a:r>
              <a:rPr lang="es-ES" sz="1600" dirty="0" smtClean="0">
                <a:latin typeface="Open Sans" panose="020B0606030504020204" pitchFamily="34" charset="0"/>
                <a:ea typeface="Open Sans" panose="020B0606030504020204" pitchFamily="34" charset="0"/>
                <a:cs typeface="Open Sans" panose="020B0606030504020204" pitchFamily="34" charset="0"/>
              </a:rPr>
              <a:t> </a:t>
            </a:r>
            <a:r>
              <a:rPr lang="es-ES" sz="1600" dirty="0">
                <a:latin typeface="Open Sans" panose="020B0606030504020204" pitchFamily="34" charset="0"/>
                <a:ea typeface="Open Sans" panose="020B0606030504020204" pitchFamily="34" charset="0"/>
                <a:cs typeface="Open Sans" panose="020B0606030504020204" pitchFamily="34" charset="0"/>
              </a:rPr>
              <a:t>+ </a:t>
            </a:r>
            <a:r>
              <a:rPr lang="es-ES" sz="1600" dirty="0" smtClean="0">
                <a:latin typeface="Open Sans" panose="020B0606030504020204" pitchFamily="34" charset="0"/>
                <a:ea typeface="Open Sans" panose="020B0606030504020204" pitchFamily="34" charset="0"/>
                <a:cs typeface="Open Sans" panose="020B0606030504020204" pitchFamily="34" charset="0"/>
              </a:rPr>
              <a:t>apellido indicado + 2 primeras </a:t>
            </a:r>
            <a:r>
              <a:rPr lang="es-ES" sz="1600" dirty="0">
                <a:latin typeface="Open Sans" panose="020B0606030504020204" pitchFamily="34" charset="0"/>
                <a:ea typeface="Open Sans" panose="020B0606030504020204" pitchFamily="34" charset="0"/>
                <a:cs typeface="Open Sans" panose="020B0606030504020204" pitchFamily="34" charset="0"/>
              </a:rPr>
              <a:t>letras </a:t>
            </a:r>
            <a:r>
              <a:rPr lang="es-ES" sz="1600" dirty="0" smtClean="0">
                <a:latin typeface="Open Sans" panose="020B0606030504020204" pitchFamily="34" charset="0"/>
                <a:ea typeface="Open Sans" panose="020B0606030504020204" pitchFamily="34" charset="0"/>
                <a:cs typeface="Open Sans" panose="020B0606030504020204" pitchFamily="34" charset="0"/>
              </a:rPr>
              <a:t>del nombre</a:t>
            </a:r>
          </a:p>
          <a:p>
            <a:pPr algn="ctr">
              <a:lnSpc>
                <a:spcPct val="150000"/>
              </a:lnSpc>
              <a:spcAft>
                <a:spcPts val="600"/>
              </a:spcAft>
            </a:pPr>
            <a:r>
              <a:rPr lang="es-ES" sz="1600" dirty="0" smtClean="0">
                <a:latin typeface="Open Sans" panose="020B0606030504020204" pitchFamily="34" charset="0"/>
                <a:ea typeface="Open Sans" panose="020B0606030504020204" pitchFamily="34" charset="0"/>
                <a:cs typeface="Open Sans" panose="020B0606030504020204" pitchFamily="34" charset="0"/>
              </a:rPr>
              <a:t>Ejemplo: </a:t>
            </a:r>
            <a:r>
              <a:rPr lang="es-ES" sz="1600" dirty="0" err="1" smtClean="0">
                <a:latin typeface="Open Sans" panose="020B0606030504020204" pitchFamily="34" charset="0"/>
                <a:ea typeface="Open Sans" panose="020B0606030504020204" pitchFamily="34" charset="0"/>
                <a:cs typeface="Open Sans" panose="020B0606030504020204" pitchFamily="34" charset="0"/>
              </a:rPr>
              <a:t>bpLopesAl</a:t>
            </a:r>
            <a:r>
              <a:rPr lang="es-ES" sz="1600" dirty="0" smtClean="0">
                <a:latin typeface="Open Sans" panose="020B0606030504020204" pitchFamily="34" charset="0"/>
                <a:ea typeface="Open Sans" panose="020B0606030504020204" pitchFamily="34" charset="0"/>
                <a:cs typeface="Open Sans" panose="020B0606030504020204" pitchFamily="34" charset="0"/>
              </a:rPr>
              <a:t> </a:t>
            </a:r>
            <a:endParaRPr lang="es-ES" sz="1600"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Imagen 3"/>
          <p:cNvPicPr>
            <a:picLocks noChangeAspect="1"/>
          </p:cNvPicPr>
          <p:nvPr/>
        </p:nvPicPr>
        <p:blipFill rotWithShape="1">
          <a:blip r:embed="rId4"/>
          <a:srcRect l="29942" t="31511" r="29355" b="26563"/>
          <a:stretch/>
        </p:blipFill>
        <p:spPr>
          <a:xfrm>
            <a:off x="5486400" y="3429000"/>
            <a:ext cx="3401786" cy="1970099"/>
          </a:xfrm>
          <a:prstGeom prst="rect">
            <a:avLst/>
          </a:prstGeom>
        </p:spPr>
      </p:pic>
    </p:spTree>
    <p:extLst>
      <p:ext uri="{BB962C8B-B14F-4D97-AF65-F5344CB8AC3E}">
        <p14:creationId xmlns:p14="http://schemas.microsoft.com/office/powerpoint/2010/main" val="2128177428"/>
      </p:ext>
    </p:extLst>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a:blip r:embed="rId3" cstate="email">
            <a:extLst>
              <a:ext uri="{28A0092B-C50C-407E-A947-70E740481C1C}">
                <a14:useLocalDpi xmlns:a14="http://schemas.microsoft.com/office/drawing/2010/main" val="0"/>
              </a:ext>
            </a:extLst>
          </a:blip>
          <a:stretch>
            <a:fillRect/>
          </a:stretch>
        </p:blipFill>
        <p:spPr>
          <a:xfrm>
            <a:off x="3231963" y="0"/>
            <a:ext cx="5960852" cy="6496956"/>
          </a:xfrm>
        </p:spPr>
      </p:pic>
      <p:sp>
        <p:nvSpPr>
          <p:cNvPr id="2" name="Título 1"/>
          <p:cNvSpPr>
            <a:spLocks noGrp="1"/>
          </p:cNvSpPr>
          <p:nvPr>
            <p:ph type="title"/>
          </p:nvPr>
        </p:nvSpPr>
        <p:spPr>
          <a:xfrm>
            <a:off x="368209" y="1506926"/>
            <a:ext cx="4051391" cy="550474"/>
          </a:xfrm>
        </p:spPr>
        <p:txBody>
          <a:bodyPr/>
          <a:lstStyle/>
          <a:p>
            <a:r>
              <a:rPr lang="es-ES" dirty="0" smtClean="0"/>
              <a:t>Territorio </a:t>
            </a:r>
            <a:r>
              <a:rPr lang="es-ES" dirty="0"/>
              <a:t>e</a:t>
            </a:r>
            <a:r>
              <a:rPr lang="es-ES" dirty="0" smtClean="0"/>
              <a:t>legible </a:t>
            </a:r>
            <a:r>
              <a:rPr lang="es-ES" dirty="0"/>
              <a:t>Sudoe</a:t>
            </a:r>
            <a:endParaRPr lang="fr-FR" dirty="0"/>
          </a:p>
        </p:txBody>
      </p:sp>
      <p:sp>
        <p:nvSpPr>
          <p:cNvPr id="12" name="CuadroTexto 11"/>
          <p:cNvSpPr txBox="1"/>
          <p:nvPr/>
        </p:nvSpPr>
        <p:spPr>
          <a:xfrm>
            <a:off x="28415" y="2058903"/>
            <a:ext cx="3691632" cy="2308324"/>
          </a:xfrm>
          <a:prstGeom prst="rect">
            <a:avLst/>
          </a:prstGeom>
          <a:noFill/>
        </p:spPr>
        <p:txBody>
          <a:bodyPr wrap="square" rtlCol="0">
            <a:spAutoFit/>
          </a:bodyPr>
          <a:lstStyle/>
          <a:p>
            <a:r>
              <a:rPr lang="es-ES" dirty="0" smtClean="0">
                <a:latin typeface="Open Sans" panose="020B0606030504020204" pitchFamily="34" charset="0"/>
                <a:ea typeface="Open Sans" panose="020B0606030504020204" pitchFamily="34" charset="0"/>
                <a:cs typeface="Open Sans" panose="020B0606030504020204" pitchFamily="34" charset="0"/>
              </a:rPr>
              <a:t>Todas las entidades situadas en España - </a:t>
            </a:r>
            <a:r>
              <a:rPr lang="es-ES" dirty="0">
                <a:latin typeface="Open Sans" panose="020B0606030504020204" pitchFamily="34" charset="0"/>
                <a:ea typeface="Open Sans" panose="020B0606030504020204" pitchFamily="34" charset="0"/>
                <a:cs typeface="Open Sans" panose="020B0606030504020204" pitchFamily="34" charset="0"/>
              </a:rPr>
              <a:t>CA continentales/ </a:t>
            </a:r>
            <a:r>
              <a:rPr lang="es-ES" dirty="0" smtClean="0">
                <a:latin typeface="Open Sans" panose="020B0606030504020204" pitchFamily="34" charset="0"/>
                <a:ea typeface="Open Sans" panose="020B0606030504020204" pitchFamily="34" charset="0"/>
                <a:cs typeface="Open Sans" panose="020B0606030504020204" pitchFamily="34" charset="0"/>
              </a:rPr>
              <a:t>Baleares/Ceuta/Melilla</a:t>
            </a:r>
            <a:endParaRPr lang="es-ES" dirty="0">
              <a:latin typeface="Open Sans" panose="020B0606030504020204" pitchFamily="34" charset="0"/>
              <a:ea typeface="Open Sans" panose="020B0606030504020204" pitchFamily="34" charset="0"/>
              <a:cs typeface="Open Sans" panose="020B0606030504020204" pitchFamily="34" charset="0"/>
            </a:endParaRPr>
          </a:p>
          <a:p>
            <a:r>
              <a:rPr lang="es-ES" dirty="0">
                <a:latin typeface="Open Sans" panose="020B0606030504020204" pitchFamily="34" charset="0"/>
                <a:ea typeface="Open Sans" panose="020B0606030504020204" pitchFamily="34" charset="0"/>
                <a:cs typeface="Open Sans" panose="020B0606030504020204" pitchFamily="34" charset="0"/>
              </a:rPr>
              <a:t>France - 6 </a:t>
            </a:r>
            <a:r>
              <a:rPr lang="es-ES" dirty="0" smtClean="0">
                <a:latin typeface="Open Sans" panose="020B0606030504020204" pitchFamily="34" charset="0"/>
                <a:ea typeface="Open Sans" panose="020B0606030504020204" pitchFamily="34" charset="0"/>
                <a:cs typeface="Open Sans" panose="020B0606030504020204" pitchFamily="34" charset="0"/>
              </a:rPr>
              <a:t>regiones</a:t>
            </a:r>
            <a:endParaRPr lang="es-ES" dirty="0">
              <a:latin typeface="Open Sans" panose="020B0606030504020204" pitchFamily="34" charset="0"/>
              <a:ea typeface="Open Sans" panose="020B0606030504020204" pitchFamily="34" charset="0"/>
              <a:cs typeface="Open Sans" panose="020B0606030504020204" pitchFamily="34" charset="0"/>
            </a:endParaRPr>
          </a:p>
          <a:p>
            <a:r>
              <a:rPr lang="es-ES" dirty="0">
                <a:latin typeface="Open Sans" panose="020B0606030504020204" pitchFamily="34" charset="0"/>
                <a:ea typeface="Open Sans" panose="020B0606030504020204" pitchFamily="34" charset="0"/>
                <a:cs typeface="Open Sans" panose="020B0606030504020204" pitchFamily="34" charset="0"/>
              </a:rPr>
              <a:t>Portugal - Continental</a:t>
            </a:r>
          </a:p>
          <a:p>
            <a:r>
              <a:rPr lang="es-ES" dirty="0" smtClean="0">
                <a:latin typeface="Open Sans" panose="020B0606030504020204" pitchFamily="34" charset="0"/>
                <a:ea typeface="Open Sans" panose="020B0606030504020204" pitchFamily="34" charset="0"/>
                <a:cs typeface="Open Sans" panose="020B0606030504020204" pitchFamily="34" charset="0"/>
              </a:rPr>
              <a:t>Reino Unido </a:t>
            </a:r>
            <a:r>
              <a:rPr lang="es-ES" dirty="0">
                <a:latin typeface="Open Sans" panose="020B0606030504020204" pitchFamily="34" charset="0"/>
                <a:ea typeface="Open Sans" panose="020B0606030504020204" pitchFamily="34" charset="0"/>
                <a:cs typeface="Open Sans" panose="020B0606030504020204" pitchFamily="34" charset="0"/>
              </a:rPr>
              <a:t>– Gibraltar</a:t>
            </a:r>
          </a:p>
          <a:p>
            <a:r>
              <a:rPr lang="es-ES" dirty="0" smtClean="0">
                <a:latin typeface="Open Sans" panose="020B0606030504020204" pitchFamily="34" charset="0"/>
                <a:ea typeface="Open Sans" panose="020B0606030504020204" pitchFamily="34" charset="0"/>
                <a:cs typeface="Open Sans" panose="020B0606030504020204" pitchFamily="34" charset="0"/>
              </a:rPr>
              <a:t>Principado de Andorra</a:t>
            </a:r>
            <a:endParaRPr lang="es-ES" dirty="0">
              <a:latin typeface="Open Sans" panose="020B0606030504020204" pitchFamily="34" charset="0"/>
              <a:ea typeface="Open Sans" panose="020B0606030504020204" pitchFamily="34" charset="0"/>
              <a:cs typeface="Open Sans" panose="020B0606030504020204" pitchFamily="34" charset="0"/>
            </a:endParaRPr>
          </a:p>
          <a:p>
            <a:r>
              <a:rPr lang="es-ES" dirty="0">
                <a:latin typeface="Open Sans" panose="020B0606030504020204" pitchFamily="34" charset="0"/>
                <a:ea typeface="Open Sans" panose="020B0606030504020204" pitchFamily="34" charset="0"/>
                <a:cs typeface="Open Sans" panose="020B0606030504020204" pitchFamily="34" charset="0"/>
              </a:rPr>
              <a:t>(</a:t>
            </a:r>
            <a:r>
              <a:rPr lang="es-ES" dirty="0" smtClean="0">
                <a:latin typeface="Open Sans" panose="020B0606030504020204" pitchFamily="34" charset="0"/>
                <a:ea typeface="Open Sans" panose="020B0606030504020204" pitchFamily="34" charset="0"/>
                <a:cs typeface="Open Sans" panose="020B0606030504020204" pitchFamily="34" charset="0"/>
              </a:rPr>
              <a:t>sin recibir fondos FEDER)</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CuadroTexto 12"/>
          <p:cNvSpPr txBox="1"/>
          <p:nvPr/>
        </p:nvSpPr>
        <p:spPr>
          <a:xfrm>
            <a:off x="61995" y="4369653"/>
            <a:ext cx="184731" cy="369332"/>
          </a:xfrm>
          <a:prstGeom prst="rect">
            <a:avLst/>
          </a:prstGeom>
          <a:noFill/>
        </p:spPr>
        <p:txBody>
          <a:bodyPr wrap="none" rtlCol="0">
            <a:spAutoFit/>
          </a:bodyPr>
          <a:lstStyle/>
          <a:p>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CuadroTexto 14"/>
          <p:cNvSpPr txBox="1"/>
          <p:nvPr/>
        </p:nvSpPr>
        <p:spPr>
          <a:xfrm>
            <a:off x="61995" y="4554319"/>
            <a:ext cx="4041181" cy="1754326"/>
          </a:xfrm>
          <a:prstGeom prst="rect">
            <a:avLst/>
          </a:prstGeom>
          <a:noFill/>
        </p:spPr>
        <p:txBody>
          <a:bodyPr wrap="square" rtlCol="0">
            <a:spAutoFit/>
          </a:bodyPr>
          <a:lstStyle/>
          <a:p>
            <a:r>
              <a:rPr lang="es-ES" dirty="0" smtClean="0">
                <a:latin typeface="Open Sans" panose="020B0606030504020204" pitchFamily="34" charset="0"/>
                <a:ea typeface="Open Sans" panose="020B0606030504020204" pitchFamily="34" charset="0"/>
                <a:cs typeface="Open Sans" panose="020B0606030504020204" pitchFamily="34" charset="0"/>
              </a:rPr>
              <a:t>Otras regiones fuera del Sudoe:</a:t>
            </a:r>
            <a:endParaRPr lang="es-ES" dirty="0">
              <a:latin typeface="Open Sans" panose="020B0606030504020204" pitchFamily="34" charset="0"/>
              <a:ea typeface="Open Sans" panose="020B0606030504020204" pitchFamily="34" charset="0"/>
              <a:cs typeface="Open Sans" panose="020B0606030504020204" pitchFamily="34" charset="0"/>
            </a:endParaRPr>
          </a:p>
          <a:p>
            <a:r>
              <a:rPr lang="es-ES" dirty="0" smtClean="0">
                <a:latin typeface="Open Sans" panose="020B0606030504020204" pitchFamily="34" charset="0"/>
                <a:ea typeface="Open Sans" panose="020B0606030504020204" pitchFamily="34" charset="0"/>
                <a:cs typeface="Open Sans" panose="020B0606030504020204" pitchFamily="34" charset="0"/>
              </a:rPr>
              <a:t>Las entidades no podrán ser beneficiarias, es decir, recibir fondos. Podrán formar parte del partenariado bajo la figura del socio asociado (</a:t>
            </a:r>
            <a:r>
              <a:rPr lang="es-ES" dirty="0">
                <a:latin typeface="Open Sans" panose="020B0606030504020204" pitchFamily="34" charset="0"/>
                <a:ea typeface="Open Sans" panose="020B0606030504020204" pitchFamily="34" charset="0"/>
                <a:cs typeface="Open Sans" panose="020B0606030504020204" pitchFamily="34" charset="0"/>
              </a:rPr>
              <a:t>s</a:t>
            </a:r>
            <a:r>
              <a:rPr lang="es-ES" dirty="0" smtClean="0">
                <a:latin typeface="Open Sans" panose="020B0606030504020204" pitchFamily="34" charset="0"/>
                <a:ea typeface="Open Sans" panose="020B0606030504020204" pitchFamily="34" charset="0"/>
                <a:cs typeface="Open Sans" panose="020B0606030504020204" pitchFamily="34" charset="0"/>
              </a:rPr>
              <a:t>in recibir ayuda FEDER)</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46893728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3"/>
          <a:srcRect l="29481" t="60965" r="61511" b="16682"/>
          <a:stretch/>
        </p:blipFill>
        <p:spPr>
          <a:xfrm>
            <a:off x="3657600" y="5334000"/>
            <a:ext cx="1104900" cy="1104900"/>
          </a:xfrm>
          <a:prstGeom prst="rect">
            <a:avLst/>
          </a:prstGeom>
        </p:spPr>
      </p:pic>
      <p:pic>
        <p:nvPicPr>
          <p:cNvPr id="2" name="Imagen 1"/>
          <p:cNvPicPr>
            <a:picLocks noChangeAspect="1"/>
          </p:cNvPicPr>
          <p:nvPr/>
        </p:nvPicPr>
        <p:blipFill rotWithShape="1">
          <a:blip r:embed="rId4"/>
          <a:srcRect t="25781" r="3880" b="15104"/>
          <a:stretch/>
        </p:blipFill>
        <p:spPr>
          <a:xfrm>
            <a:off x="228600" y="1371600"/>
            <a:ext cx="7823340" cy="2705100"/>
          </a:xfrm>
          <a:prstGeom prst="rect">
            <a:avLst/>
          </a:prstGeom>
        </p:spPr>
      </p:pic>
      <p:pic>
        <p:nvPicPr>
          <p:cNvPr id="9" name="Imagen 8"/>
          <p:cNvPicPr>
            <a:picLocks noChangeAspect="1"/>
          </p:cNvPicPr>
          <p:nvPr/>
        </p:nvPicPr>
        <p:blipFill rotWithShape="1">
          <a:blip r:embed="rId5"/>
          <a:srcRect l="38938" t="44515" r="35932" b="46075"/>
          <a:stretch/>
        </p:blipFill>
        <p:spPr>
          <a:xfrm>
            <a:off x="4419600" y="4495800"/>
            <a:ext cx="3619500" cy="762000"/>
          </a:xfrm>
          <a:prstGeom prst="rect">
            <a:avLst/>
          </a:prstGeom>
        </p:spPr>
      </p:pic>
      <p:pic>
        <p:nvPicPr>
          <p:cNvPr id="10" name="Imagen 9"/>
          <p:cNvPicPr>
            <a:picLocks noChangeAspect="1"/>
          </p:cNvPicPr>
          <p:nvPr/>
        </p:nvPicPr>
        <p:blipFill rotWithShape="1">
          <a:blip r:embed="rId5"/>
          <a:srcRect l="39159" t="72353" r="35711" b="18237"/>
          <a:stretch/>
        </p:blipFill>
        <p:spPr>
          <a:xfrm>
            <a:off x="457200" y="4495800"/>
            <a:ext cx="3619500" cy="762000"/>
          </a:xfrm>
          <a:prstGeom prst="rect">
            <a:avLst/>
          </a:prstGeom>
        </p:spPr>
      </p:pic>
    </p:spTree>
    <p:extLst>
      <p:ext uri="{BB962C8B-B14F-4D97-AF65-F5344CB8AC3E}">
        <p14:creationId xmlns:p14="http://schemas.microsoft.com/office/powerpoint/2010/main" val="2624532568"/>
      </p:ext>
    </p:extLst>
  </p:cSld>
  <p:clrMapOvr>
    <a:masterClrMapping/>
  </p:clrMapOvr>
  <p:transition spd="slow">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3"/>
          <a:srcRect l="-146" t="12500" r="81332" b="16666"/>
          <a:stretch/>
        </p:blipFill>
        <p:spPr>
          <a:xfrm>
            <a:off x="5181600" y="228600"/>
            <a:ext cx="3048000" cy="6451798"/>
          </a:xfrm>
          <a:prstGeom prst="rect">
            <a:avLst/>
          </a:prstGeom>
        </p:spPr>
      </p:pic>
      <p:pic>
        <p:nvPicPr>
          <p:cNvPr id="6" name="Imagen 5"/>
          <p:cNvPicPr>
            <a:picLocks noChangeAspect="1"/>
          </p:cNvPicPr>
          <p:nvPr/>
        </p:nvPicPr>
        <p:blipFill rotWithShape="1">
          <a:blip r:embed="rId4"/>
          <a:srcRect l="67992" t="45064" r="6878" b="45526"/>
          <a:stretch/>
        </p:blipFill>
        <p:spPr>
          <a:xfrm>
            <a:off x="762000" y="3352800"/>
            <a:ext cx="3619500" cy="762000"/>
          </a:xfrm>
          <a:prstGeom prst="rect">
            <a:avLst/>
          </a:prstGeom>
        </p:spPr>
      </p:pic>
      <p:pic>
        <p:nvPicPr>
          <p:cNvPr id="7" name="Imagen 6"/>
          <p:cNvPicPr>
            <a:picLocks noChangeAspect="1"/>
          </p:cNvPicPr>
          <p:nvPr/>
        </p:nvPicPr>
        <p:blipFill rotWithShape="1">
          <a:blip r:embed="rId4"/>
          <a:srcRect l="68521" t="73059" r="6349" b="17531"/>
          <a:stretch/>
        </p:blipFill>
        <p:spPr>
          <a:xfrm>
            <a:off x="838200" y="4648200"/>
            <a:ext cx="3619500" cy="762000"/>
          </a:xfrm>
          <a:prstGeom prst="rect">
            <a:avLst/>
          </a:prstGeom>
        </p:spPr>
      </p:pic>
      <p:sp>
        <p:nvSpPr>
          <p:cNvPr id="8" name="Elipse 7"/>
          <p:cNvSpPr/>
          <p:nvPr/>
        </p:nvSpPr>
        <p:spPr>
          <a:xfrm>
            <a:off x="2362200" y="2209800"/>
            <a:ext cx="685800" cy="685800"/>
          </a:xfrm>
          <a:prstGeom prst="ellipse">
            <a:avLst/>
          </a:prstGeom>
          <a:solidFill>
            <a:schemeClr val="accent5">
              <a:lumMod val="40000"/>
              <a:lumOff val="60000"/>
            </a:schemeClr>
          </a:solidFill>
          <a:ln>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rgbClr val="003300"/>
                </a:solidFill>
              </a:rPr>
              <a:t>3</a:t>
            </a:r>
          </a:p>
        </p:txBody>
      </p:sp>
    </p:spTree>
    <p:extLst>
      <p:ext uri="{BB962C8B-B14F-4D97-AF65-F5344CB8AC3E}">
        <p14:creationId xmlns:p14="http://schemas.microsoft.com/office/powerpoint/2010/main" val="3545532929"/>
      </p:ext>
    </p:extLst>
  </p:cSld>
  <p:clrMapOvr>
    <a:masterClrMapping/>
  </p:clrMapOvr>
  <p:transition spd="slow">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7200" y="1447800"/>
            <a:ext cx="8305800" cy="3277820"/>
          </a:xfrm>
          <a:prstGeom prst="rect">
            <a:avLst/>
          </a:prstGeom>
        </p:spPr>
        <p:txBody>
          <a:bodyPr wrap="square">
            <a:spAutoFit/>
          </a:bodyPr>
          <a:lstStyle/>
          <a:p>
            <a:pPr algn="just">
              <a:spcAft>
                <a:spcPts val="600"/>
              </a:spcAft>
            </a:pPr>
            <a:r>
              <a:rPr lang="es-ES" sz="2600" b="1" dirty="0" smtClean="0">
                <a:solidFill>
                  <a:schemeClr val="tx2"/>
                </a:solidFill>
                <a:latin typeface="Open Sans Semibold"/>
                <a:ea typeface="+mj-ea"/>
                <a:cs typeface="+mj-cs"/>
              </a:rPr>
              <a:t>Algunas recomendaciones sobre </a:t>
            </a:r>
            <a:r>
              <a:rPr lang="es-ES" sz="2600" b="1" dirty="0" err="1" smtClean="0">
                <a:solidFill>
                  <a:schemeClr val="tx2"/>
                </a:solidFill>
                <a:latin typeface="Open Sans Semibold"/>
                <a:ea typeface="+mj-ea"/>
                <a:cs typeface="+mj-cs"/>
              </a:rPr>
              <a:t>eSudoe</a:t>
            </a:r>
            <a:r>
              <a:rPr lang="es-ES" sz="2600" b="1" dirty="0" smtClean="0">
                <a:solidFill>
                  <a:schemeClr val="tx2"/>
                </a:solidFill>
                <a:latin typeface="Open Sans Semibold"/>
                <a:ea typeface="+mj-ea"/>
                <a:cs typeface="+mj-cs"/>
              </a:rPr>
              <a:t>:</a:t>
            </a:r>
          </a:p>
          <a:p>
            <a:pPr algn="just">
              <a:spcAft>
                <a:spcPts val="600"/>
              </a:spcAft>
            </a:pPr>
            <a:endParaRPr lang="es-ES" sz="2600" b="1" dirty="0" smtClean="0">
              <a:solidFill>
                <a:schemeClr val="tx2"/>
              </a:solidFill>
              <a:latin typeface="Open Sans Semibold"/>
              <a:ea typeface="+mj-ea"/>
              <a:cs typeface="+mj-cs"/>
            </a:endParaRPr>
          </a:p>
          <a:p>
            <a:pPr marL="171450" indent="-171450" algn="just">
              <a:spcAft>
                <a:spcPts val="600"/>
              </a:spcAft>
              <a:buFont typeface="Arial" panose="020B0604020202020204" pitchFamily="34" charset="0"/>
              <a:buChar char="•"/>
            </a:pPr>
            <a:r>
              <a:rPr lang="es-ES" dirty="0" smtClean="0">
                <a:latin typeface="Open Sans" panose="020B0606030504020204" pitchFamily="34" charset="0"/>
                <a:ea typeface="Open Sans" panose="020B0606030504020204" pitchFamily="34" charset="0"/>
                <a:cs typeface="Open Sans" panose="020B0606030504020204" pitchFamily="34" charset="0"/>
              </a:rPr>
              <a:t>Registrar correctamente la entidad.</a:t>
            </a:r>
          </a:p>
          <a:p>
            <a:pPr marL="171450" indent="-171450" algn="just">
              <a:spcAft>
                <a:spcPts val="600"/>
              </a:spcAft>
              <a:buFont typeface="Arial" panose="020B0604020202020204" pitchFamily="34" charset="0"/>
              <a:buChar char="•"/>
            </a:pPr>
            <a:endParaRPr lang="es-ES" dirty="0" smtClean="0">
              <a:latin typeface="Open Sans" panose="020B0606030504020204" pitchFamily="34" charset="0"/>
              <a:ea typeface="Open Sans" panose="020B0606030504020204" pitchFamily="34" charset="0"/>
              <a:cs typeface="Open Sans" panose="020B0606030504020204" pitchFamily="34" charset="0"/>
            </a:endParaRPr>
          </a:p>
          <a:p>
            <a:pPr marL="171450" indent="-171450" algn="just">
              <a:spcAft>
                <a:spcPts val="600"/>
              </a:spcAft>
              <a:buFont typeface="Arial" panose="020B0604020202020204" pitchFamily="34" charset="0"/>
              <a:buChar char="•"/>
            </a:pPr>
            <a:r>
              <a:rPr lang="es-ES" dirty="0" smtClean="0">
                <a:latin typeface="Open Sans" panose="020B0606030504020204" pitchFamily="34" charset="0"/>
                <a:ea typeface="Open Sans" panose="020B0606030504020204" pitchFamily="34" charset="0"/>
                <a:cs typeface="Open Sans" panose="020B0606030504020204" pitchFamily="34" charset="0"/>
              </a:rPr>
              <a:t>No acceder varias personas al mismo tiempo, con el mismo usuario.</a:t>
            </a:r>
          </a:p>
          <a:p>
            <a:pPr marL="171450" indent="-171450" algn="just">
              <a:spcAft>
                <a:spcPts val="600"/>
              </a:spcAft>
              <a:buFont typeface="Arial" panose="020B0604020202020204" pitchFamily="34" charset="0"/>
              <a:buChar char="•"/>
            </a:pPr>
            <a:endParaRPr lang="es-ES" dirty="0" smtClean="0">
              <a:latin typeface="Open Sans" panose="020B0606030504020204" pitchFamily="34" charset="0"/>
              <a:ea typeface="Open Sans" panose="020B0606030504020204" pitchFamily="34" charset="0"/>
              <a:cs typeface="Open Sans" panose="020B0606030504020204" pitchFamily="34" charset="0"/>
            </a:endParaRPr>
          </a:p>
          <a:p>
            <a:pPr marL="171450" indent="-171450" algn="just">
              <a:spcAft>
                <a:spcPts val="600"/>
              </a:spcAft>
              <a:buFont typeface="Arial" panose="020B0604020202020204" pitchFamily="34" charset="0"/>
              <a:buChar char="•"/>
            </a:pPr>
            <a:r>
              <a:rPr lang="es-ES" dirty="0" smtClean="0">
                <a:latin typeface="Open Sans" panose="020B0606030504020204" pitchFamily="34" charset="0"/>
                <a:ea typeface="Open Sans" panose="020B0606030504020204" pitchFamily="34" charset="0"/>
                <a:cs typeface="Open Sans" panose="020B0606030504020204" pitchFamily="34" charset="0"/>
              </a:rPr>
              <a:t>No dejar para el último día el envío de la propuestas de proyecto a través de </a:t>
            </a:r>
            <a:r>
              <a:rPr lang="es-ES" dirty="0" err="1" smtClean="0">
                <a:latin typeface="Open Sans" panose="020B0606030504020204" pitchFamily="34" charset="0"/>
                <a:ea typeface="Open Sans" panose="020B0606030504020204" pitchFamily="34" charset="0"/>
                <a:cs typeface="Open Sans" panose="020B0606030504020204" pitchFamily="34" charset="0"/>
              </a:rPr>
              <a:t>eSudoe</a:t>
            </a:r>
            <a:r>
              <a:rPr lang="es-ES" dirty="0" smtClean="0">
                <a:latin typeface="Open Sans" panose="020B0606030504020204" pitchFamily="34" charset="0"/>
                <a:ea typeface="Open Sans" panose="020B0606030504020204" pitchFamily="34" charset="0"/>
                <a:cs typeface="Open Sans" panose="020B0606030504020204" pitchFamily="34" charset="0"/>
              </a:rPr>
              <a:t>.</a:t>
            </a:r>
          </a:p>
          <a:p>
            <a:pPr algn="just">
              <a:spcAft>
                <a:spcPts val="600"/>
              </a:spcAft>
            </a:pPr>
            <a:endParaRPr lang="es-ES" sz="1200" dirty="0" smtClean="0">
              <a:latin typeface="Open Sans" panose="020B0606030504020204" pitchFamily="34" charset="0"/>
              <a:ea typeface="Open Sans" panose="020B0606030504020204" pitchFamily="34" charset="0"/>
              <a:cs typeface="Open Sans" panose="020B0606030504020204" pitchFamily="34" charset="0"/>
            </a:endParaRPr>
          </a:p>
        </p:txBody>
      </p:sp>
      <p:pic>
        <p:nvPicPr>
          <p:cNvPr id="3" name="Imagen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86200" y="5033397"/>
            <a:ext cx="1009955" cy="937239"/>
          </a:xfrm>
          <a:prstGeom prst="rect">
            <a:avLst/>
          </a:prstGeom>
        </p:spPr>
      </p:pic>
    </p:spTree>
    <p:extLst>
      <p:ext uri="{BB962C8B-B14F-4D97-AF65-F5344CB8AC3E}">
        <p14:creationId xmlns:p14="http://schemas.microsoft.com/office/powerpoint/2010/main" val="2831099762"/>
      </p:ext>
    </p:extLst>
  </p:cSld>
  <p:clrMapOvr>
    <a:masterClrMapping/>
  </p:clrMapOvr>
  <p:transition spd="slow">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0"/>
          <p:cNvSpPr txBox="1">
            <a:spLocks/>
          </p:cNvSpPr>
          <p:nvPr/>
        </p:nvSpPr>
        <p:spPr>
          <a:xfrm>
            <a:off x="409575" y="1234131"/>
            <a:ext cx="7515225" cy="547918"/>
          </a:xfrm>
          <a:prstGeom prst="rect">
            <a:avLst/>
          </a:prstGeom>
        </p:spPr>
        <p:txBody>
          <a:bodyPr>
            <a:noAutofit/>
          </a:bodyPr>
          <a:lst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a:lstStyle>
          <a:p>
            <a:endParaRPr lang="es-ES" sz="2400" dirty="0"/>
          </a:p>
        </p:txBody>
      </p:sp>
      <p:sp>
        <p:nvSpPr>
          <p:cNvPr id="2" name="Rectángulo 1"/>
          <p:cNvSpPr/>
          <p:nvPr/>
        </p:nvSpPr>
        <p:spPr>
          <a:xfrm>
            <a:off x="1524000" y="2590800"/>
            <a:ext cx="5707576" cy="1384995"/>
          </a:xfrm>
          <a:prstGeom prst="rect">
            <a:avLst/>
          </a:prstGeom>
        </p:spPr>
        <p:txBody>
          <a:bodyPr wrap="square">
            <a:spAutoFit/>
          </a:bodyPr>
          <a:lstStyle/>
          <a:p>
            <a:pPr algn="ctr"/>
            <a:r>
              <a:rPr lang="pt-BR" sz="2800" dirty="0">
                <a:hlinkClick r:id="rId2"/>
              </a:rPr>
              <a:t>http://</a:t>
            </a:r>
            <a:r>
              <a:rPr lang="pt-BR" sz="2800" dirty="0" smtClean="0">
                <a:hlinkClick r:id="rId2"/>
              </a:rPr>
              <a:t>www.interreg-sudoe.eu</a:t>
            </a:r>
            <a:endParaRPr lang="pt-BR" sz="2800" dirty="0" smtClean="0">
              <a:hlinkClick r:id="rId3"/>
            </a:endParaRPr>
          </a:p>
          <a:p>
            <a:pPr algn="ctr"/>
            <a:endParaRPr lang="pt-BR" sz="2800" dirty="0" smtClean="0">
              <a:hlinkClick r:id="rId3"/>
            </a:endParaRPr>
          </a:p>
          <a:p>
            <a:pPr algn="ctr"/>
            <a:r>
              <a:rPr lang="pt-BR" sz="2800" dirty="0" smtClean="0">
                <a:hlinkClick r:id="rId4" action="ppaction://hlinkfile"/>
              </a:rPr>
              <a:t>Registo de entidades </a:t>
            </a:r>
            <a:endParaRPr lang="es-ES" sz="2800" dirty="0"/>
          </a:p>
        </p:txBody>
      </p:sp>
    </p:spTree>
    <p:extLst>
      <p:ext uri="{BB962C8B-B14F-4D97-AF65-F5344CB8AC3E}">
        <p14:creationId xmlns:p14="http://schemas.microsoft.com/office/powerpoint/2010/main" val="1075537431"/>
      </p:ext>
    </p:extLst>
  </p:cSld>
  <p:clrMapOvr>
    <a:masterClrMapping/>
  </p:clrMapOvr>
  <p:transition spd="slow">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0279" y="1085045"/>
            <a:ext cx="5105400" cy="589209"/>
          </a:xfrm>
        </p:spPr>
        <p:txBody>
          <a:bodyPr/>
          <a:lstStyle/>
          <a:p>
            <a:r>
              <a:rPr lang="es-ES" dirty="0" smtClean="0"/>
              <a:t>Preguntas de los asistentes</a:t>
            </a:r>
            <a:endParaRPr lang="es-ES" dirty="0"/>
          </a:p>
        </p:txBody>
      </p:sp>
      <p:grpSp>
        <p:nvGrpSpPr>
          <p:cNvPr id="5" name="Grupo 4"/>
          <p:cNvGrpSpPr/>
          <p:nvPr/>
        </p:nvGrpSpPr>
        <p:grpSpPr>
          <a:xfrm>
            <a:off x="734095" y="1687133"/>
            <a:ext cx="7379595" cy="4636394"/>
            <a:chOff x="734095" y="1687133"/>
            <a:chExt cx="6555347" cy="4404574"/>
          </a:xfrm>
        </p:grpSpPr>
        <p:pic>
          <p:nvPicPr>
            <p:cNvPr id="3" name="Imagen 2"/>
            <p:cNvPicPr/>
            <p:nvPr/>
          </p:nvPicPr>
          <p:blipFill rotWithShape="1">
            <a:blip r:embed="rId2"/>
            <a:srcRect l="16404" t="3765" r="63576" b="65842"/>
            <a:stretch/>
          </p:blipFill>
          <p:spPr bwMode="auto">
            <a:xfrm>
              <a:off x="734095" y="1687133"/>
              <a:ext cx="6555347" cy="4404574"/>
            </a:xfrm>
            <a:prstGeom prst="rect">
              <a:avLst/>
            </a:prstGeom>
            <a:ln>
              <a:noFill/>
            </a:ln>
            <a:extLst>
              <a:ext uri="{53640926-AAD7-44D8-BBD7-CCE9431645EC}">
                <a14:shadowObscured xmlns:a14="http://schemas.microsoft.com/office/drawing/2010/main"/>
              </a:ext>
            </a:extLst>
          </p:spPr>
        </p:pic>
        <p:sp>
          <p:nvSpPr>
            <p:cNvPr id="4" name="Elipse 3"/>
            <p:cNvSpPr/>
            <p:nvPr/>
          </p:nvSpPr>
          <p:spPr>
            <a:xfrm>
              <a:off x="785612" y="3438659"/>
              <a:ext cx="875763" cy="81136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Tree>
    <p:extLst>
      <p:ext uri="{BB962C8B-B14F-4D97-AF65-F5344CB8AC3E}">
        <p14:creationId xmlns:p14="http://schemas.microsoft.com/office/powerpoint/2010/main" val="3204432591"/>
      </p:ext>
    </p:extLst>
  </p:cSld>
  <p:clrMapOvr>
    <a:masterClrMapping/>
  </p:clrMapOvr>
  <p:transition spd="slow">
    <p:wipe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vertical 3"/>
          <p:cNvSpPr>
            <a:spLocks noGrp="1"/>
          </p:cNvSpPr>
          <p:nvPr>
            <p:ph type="body" orient="vert" idx="1"/>
          </p:nvPr>
        </p:nvSpPr>
        <p:spPr/>
        <p:txBody>
          <a:bodyPr>
            <a:normAutofit fontScale="77500" lnSpcReduction="20000"/>
          </a:bodyPr>
          <a:lstStyle/>
          <a:p>
            <a:r>
              <a:rPr lang="es-ES" b="1" dirty="0" smtClean="0"/>
              <a:t>Programa:</a:t>
            </a:r>
          </a:p>
          <a:p>
            <a:r>
              <a:rPr lang="es-ES" b="1" dirty="0" smtClean="0"/>
              <a:t>Primera parte</a:t>
            </a:r>
          </a:p>
          <a:p>
            <a:pPr marL="361950"/>
            <a:r>
              <a:rPr lang="es-ES" dirty="0" smtClean="0"/>
              <a:t>Cómo </a:t>
            </a:r>
            <a:r>
              <a:rPr lang="es-ES" dirty="0"/>
              <a:t>presentar su dossier de candidatura en la primera fase </a:t>
            </a:r>
          </a:p>
          <a:p>
            <a:pPr marL="361950"/>
            <a:r>
              <a:rPr lang="es-ES" dirty="0"/>
              <a:t>- La propuesta de proyecto en </a:t>
            </a:r>
            <a:r>
              <a:rPr lang="es-ES" dirty="0" err="1"/>
              <a:t>eSudoe</a:t>
            </a:r>
            <a:r>
              <a:rPr lang="es-ES" dirty="0"/>
              <a:t> </a:t>
            </a:r>
          </a:p>
          <a:p>
            <a:pPr marL="361950"/>
            <a:r>
              <a:rPr lang="es-ES" dirty="0"/>
              <a:t>- La documentación a proporcionar </a:t>
            </a:r>
          </a:p>
          <a:p>
            <a:r>
              <a:rPr lang="es-ES" b="1" dirty="0"/>
              <a:t>Segunda parte </a:t>
            </a:r>
          </a:p>
          <a:p>
            <a:pPr marL="268288"/>
            <a:r>
              <a:rPr lang="es-ES" dirty="0"/>
              <a:t>- Respuestas a preguntas de los participantes </a:t>
            </a:r>
          </a:p>
          <a:p>
            <a:endParaRPr lang="es-ES" dirty="0"/>
          </a:p>
        </p:txBody>
      </p:sp>
      <p:sp>
        <p:nvSpPr>
          <p:cNvPr id="3" name="Título 2"/>
          <p:cNvSpPr>
            <a:spLocks noGrp="1"/>
          </p:cNvSpPr>
          <p:nvPr>
            <p:ph type="title"/>
          </p:nvPr>
        </p:nvSpPr>
        <p:spPr/>
        <p:txBody>
          <a:bodyPr/>
          <a:lstStyle/>
          <a:p>
            <a:r>
              <a:rPr lang="es-ES" dirty="0" err="1" smtClean="0"/>
              <a:t>Webinario</a:t>
            </a:r>
            <a:r>
              <a:rPr lang="es-ES" dirty="0" smtClean="0"/>
              <a:t> 2</a:t>
            </a:r>
            <a:br>
              <a:rPr lang="es-ES" dirty="0" smtClean="0"/>
            </a:br>
            <a:r>
              <a:rPr lang="es-ES" dirty="0" smtClean="0"/>
              <a:t>Martes 14, 2017 12:30 – 13:30 (Hora </a:t>
            </a:r>
            <a:r>
              <a:rPr lang="es-ES" dirty="0"/>
              <a:t>E</a:t>
            </a:r>
            <a:r>
              <a:rPr lang="es-ES" dirty="0" smtClean="0"/>
              <a:t>spaña)</a:t>
            </a:r>
            <a:endParaRPr lang="es-ES" dirty="0"/>
          </a:p>
        </p:txBody>
      </p:sp>
    </p:spTree>
    <p:extLst>
      <p:ext uri="{BB962C8B-B14F-4D97-AF65-F5344CB8AC3E}">
        <p14:creationId xmlns:p14="http://schemas.microsoft.com/office/powerpoint/2010/main" val="616214874"/>
      </p:ext>
    </p:extLst>
  </p:cSld>
  <p:clrMapOvr>
    <a:masterClrMapping/>
  </p:clrMapOvr>
  <p:transition spd="slow">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SC Sudoe +34 942 23 83 62</a:t>
            </a:r>
            <a:endParaRPr lang="fr-FR"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590800"/>
            <a:ext cx="4191000" cy="3409950"/>
          </a:xfrm>
          <a:prstGeom prst="rect">
            <a:avLst/>
          </a:prstGeom>
        </p:spPr>
      </p:pic>
      <p:sp>
        <p:nvSpPr>
          <p:cNvPr id="4" name="CuadroTexto 3"/>
          <p:cNvSpPr txBox="1"/>
          <p:nvPr/>
        </p:nvSpPr>
        <p:spPr>
          <a:xfrm>
            <a:off x="5029200" y="3926443"/>
            <a:ext cx="2473754" cy="492443"/>
          </a:xfrm>
          <a:prstGeom prst="rect">
            <a:avLst/>
          </a:prstGeom>
          <a:noFill/>
        </p:spPr>
        <p:txBody>
          <a:bodyPr wrap="none" rtlCol="0">
            <a:spAutoFit/>
          </a:bodyPr>
          <a:lstStyle/>
          <a:p>
            <a:r>
              <a:rPr lang="es-ES" sz="2600" b="1" dirty="0">
                <a:solidFill>
                  <a:schemeClr val="tx2"/>
                </a:solidFill>
                <a:latin typeface="Open Sans Semibold"/>
                <a:ea typeface="+mj-ea"/>
                <a:cs typeface="+mj-cs"/>
              </a:rPr>
              <a:t>10h00 – 13h00</a:t>
            </a:r>
            <a:endParaRPr lang="fr-FR" sz="2600" b="1" dirty="0">
              <a:solidFill>
                <a:schemeClr val="tx2"/>
              </a:solidFill>
              <a:latin typeface="Open Sans Semibold"/>
              <a:ea typeface="+mj-ea"/>
              <a:cs typeface="+mj-cs"/>
            </a:endParaRPr>
          </a:p>
        </p:txBody>
      </p:sp>
    </p:spTree>
    <p:extLst>
      <p:ext uri="{BB962C8B-B14F-4D97-AF65-F5344CB8AC3E}">
        <p14:creationId xmlns:p14="http://schemas.microsoft.com/office/powerpoint/2010/main" val="1910127036"/>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743201" y="1295400"/>
            <a:ext cx="1981201" cy="3962401"/>
          </a:xfrm>
        </p:spPr>
        <p:txBody>
          <a:bodyPr>
            <a:noAutofit/>
          </a:bodyPr>
          <a:lstStyle/>
          <a:p>
            <a:r>
              <a:rPr lang="es-ES" sz="2600" b="1" dirty="0" smtClean="0">
                <a:solidFill>
                  <a:schemeClr val="tx2"/>
                </a:solidFill>
                <a:latin typeface="Open Sans Semibold"/>
                <a:ea typeface="+mj-ea"/>
                <a:cs typeface="+mj-cs"/>
              </a:rPr>
              <a:t>¿Va a contribuir mi proyecto a conseguir los productos esperados en el Programa Sudoe?</a:t>
            </a:r>
            <a:endParaRPr lang="fr-FR" sz="2600" b="1" dirty="0">
              <a:solidFill>
                <a:schemeClr val="tx2"/>
              </a:solidFill>
              <a:latin typeface="Open Sans Semibold"/>
              <a:ea typeface="+mj-ea"/>
              <a:cs typeface="+mj-cs"/>
            </a:endParaRPr>
          </a:p>
        </p:txBody>
      </p:sp>
      <p:pic>
        <p:nvPicPr>
          <p:cNvPr id="4" name="Imagen 3"/>
          <p:cNvPicPr>
            <a:picLocks noChangeAspect="1"/>
          </p:cNvPicPr>
          <p:nvPr/>
        </p:nvPicPr>
        <p:blipFill rotWithShape="1">
          <a:blip r:embed="rId3" cstate="email">
            <a:duotone>
              <a:schemeClr val="accent5">
                <a:shade val="45000"/>
                <a:satMod val="135000"/>
              </a:schemeClr>
              <a:prstClr val="white"/>
            </a:duotone>
            <a:extLst>
              <a:ext uri="{28A0092B-C50C-407E-A947-70E740481C1C}">
                <a14:useLocalDpi xmlns:a14="http://schemas.microsoft.com/office/drawing/2010/main" val="0"/>
              </a:ext>
            </a:extLst>
          </a:blip>
          <a:srcRect/>
          <a:stretch/>
        </p:blipFill>
        <p:spPr>
          <a:xfrm rot="5400000">
            <a:off x="5473533" y="2451267"/>
            <a:ext cx="3473391" cy="1466457"/>
          </a:xfrm>
          <a:prstGeom prst="rect">
            <a:avLst/>
          </a:prstGeom>
        </p:spPr>
      </p:pic>
    </p:spTree>
    <p:extLst>
      <p:ext uri="{BB962C8B-B14F-4D97-AF65-F5344CB8AC3E}">
        <p14:creationId xmlns:p14="http://schemas.microsoft.com/office/powerpoint/2010/main" val="6991377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smtClean="0"/>
              <a:t>Los productos esperados por el Programa Sudoe</a:t>
            </a:r>
            <a:endParaRPr lang="fr-FR" dirty="0"/>
          </a:p>
        </p:txBody>
      </p:sp>
      <p:sp>
        <p:nvSpPr>
          <p:cNvPr id="5" name="Rectángulo 4"/>
          <p:cNvSpPr/>
          <p:nvPr/>
        </p:nvSpPr>
        <p:spPr>
          <a:xfrm>
            <a:off x="351396" y="2571956"/>
            <a:ext cx="4343400" cy="1477328"/>
          </a:xfrm>
          <a:prstGeom prst="rect">
            <a:avLst/>
          </a:prstGeom>
          <a:ln>
            <a:noFill/>
          </a:ln>
        </p:spPr>
        <p:txBody>
          <a:bodyPr wrap="square">
            <a:spAutoFit/>
          </a:bodyPr>
          <a:lstStyle/>
          <a:p>
            <a:r>
              <a:rPr lang="fr-FR" sz="3600" dirty="0" smtClean="0">
                <a:solidFill>
                  <a:srgbClr val="FDC608"/>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300</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es-ES" dirty="0" smtClean="0">
                <a:latin typeface="Open Sans" panose="020B0606030504020204" pitchFamily="34" charset="0"/>
                <a:ea typeface="Open Sans" panose="020B0606030504020204" pitchFamily="34" charset="0"/>
                <a:cs typeface="Open Sans" panose="020B0606030504020204" pitchFamily="34" charset="0"/>
              </a:rPr>
              <a:t>empresas </a:t>
            </a:r>
            <a:r>
              <a:rPr lang="es-ES" dirty="0">
                <a:latin typeface="Open Sans" panose="020B0606030504020204" pitchFamily="34" charset="0"/>
                <a:ea typeface="Open Sans" panose="020B0606030504020204" pitchFamily="34" charset="0"/>
                <a:cs typeface="Open Sans" panose="020B0606030504020204" pitchFamily="34" charset="0"/>
              </a:rPr>
              <a:t>que participan en proyectos de investigación transfronterizos, transnacionales o interregionales</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Rectángulo 5"/>
          <p:cNvSpPr/>
          <p:nvPr/>
        </p:nvSpPr>
        <p:spPr>
          <a:xfrm>
            <a:off x="4757737" y="2637472"/>
            <a:ext cx="4237280" cy="1477328"/>
          </a:xfrm>
          <a:prstGeom prst="rect">
            <a:avLst/>
          </a:prstGeom>
          <a:ln>
            <a:noFill/>
          </a:ln>
        </p:spPr>
        <p:txBody>
          <a:bodyPr wrap="square">
            <a:spAutoFit/>
          </a:bodyPr>
          <a:lstStyle/>
          <a:p>
            <a:r>
              <a:rPr lang="fr-FR" sz="3600" dirty="0" smtClean="0">
                <a:solidFill>
                  <a:srgbClr val="FDC608"/>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300</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es-ES" dirty="0" smtClean="0">
                <a:latin typeface="Open Sans" panose="020B0606030504020204" pitchFamily="34" charset="0"/>
                <a:ea typeface="Open Sans" panose="020B0606030504020204" pitchFamily="34" charset="0"/>
                <a:cs typeface="Open Sans" panose="020B0606030504020204" pitchFamily="34" charset="0"/>
              </a:rPr>
              <a:t>centros </a:t>
            </a:r>
            <a:r>
              <a:rPr lang="es-ES" dirty="0">
                <a:latin typeface="Open Sans" panose="020B0606030504020204" pitchFamily="34" charset="0"/>
                <a:ea typeface="Open Sans" panose="020B0606030504020204" pitchFamily="34" charset="0"/>
                <a:cs typeface="Open Sans" panose="020B0606030504020204" pitchFamily="34" charset="0"/>
              </a:rPr>
              <a:t>de investigación que participan en proyectos de investigación transfronterizos, transnacionales o interregionales</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Rectángulo 6"/>
          <p:cNvSpPr/>
          <p:nvPr/>
        </p:nvSpPr>
        <p:spPr>
          <a:xfrm>
            <a:off x="351396" y="4209868"/>
            <a:ext cx="4220604" cy="2031325"/>
          </a:xfrm>
          <a:prstGeom prst="rect">
            <a:avLst/>
          </a:prstGeom>
          <a:ln>
            <a:noFill/>
          </a:ln>
        </p:spPr>
        <p:txBody>
          <a:bodyPr wrap="square">
            <a:spAutoFit/>
          </a:bodyPr>
          <a:lstStyle/>
          <a:p>
            <a:pPr marL="0" lvl="1"/>
            <a:r>
              <a:rPr lang="fr-FR" sz="3600" dirty="0" smtClean="0">
                <a:solidFill>
                  <a:srgbClr val="98C222"/>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50</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es-ES" dirty="0">
                <a:latin typeface="Open Sans" panose="020B0606030504020204" pitchFamily="34" charset="0"/>
                <a:ea typeface="Open Sans" panose="020B0606030504020204" pitchFamily="34" charset="0"/>
                <a:cs typeface="Open Sans" panose="020B0606030504020204" pitchFamily="34" charset="0"/>
              </a:rPr>
              <a:t>l</a:t>
            </a:r>
            <a:r>
              <a:rPr lang="es-ES" dirty="0" smtClean="0">
                <a:latin typeface="Open Sans" panose="020B0606030504020204" pitchFamily="34" charset="0"/>
                <a:ea typeface="Open Sans" panose="020B0606030504020204" pitchFamily="34" charset="0"/>
                <a:cs typeface="Open Sans" panose="020B0606030504020204" pitchFamily="34" charset="0"/>
              </a:rPr>
              <a:t>ugares </a:t>
            </a:r>
            <a:r>
              <a:rPr lang="es-ES" dirty="0">
                <a:latin typeface="Open Sans" panose="020B0606030504020204" pitchFamily="34" charset="0"/>
                <a:ea typeface="Open Sans" panose="020B0606030504020204" pitchFamily="34" charset="0"/>
                <a:cs typeface="Open Sans" panose="020B0606030504020204" pitchFamily="34" charset="0"/>
              </a:rPr>
              <a:t>apoyados/valorizados inscritos en procesos de gestión de desarrollo sostenible o de preservación del medio ambiente y de atenuación del impacto de las actividades humanas</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Rectángulo 7"/>
          <p:cNvSpPr/>
          <p:nvPr/>
        </p:nvSpPr>
        <p:spPr>
          <a:xfrm>
            <a:off x="4785640" y="4472580"/>
            <a:ext cx="3824960" cy="1754326"/>
          </a:xfrm>
          <a:prstGeom prst="rect">
            <a:avLst/>
          </a:prstGeom>
          <a:ln>
            <a:noFill/>
          </a:ln>
        </p:spPr>
        <p:txBody>
          <a:bodyPr wrap="square">
            <a:spAutoFit/>
          </a:bodyPr>
          <a:lstStyle/>
          <a:p>
            <a:r>
              <a:rPr lang="fr-FR" sz="3600" dirty="0" smtClean="0">
                <a:solidFill>
                  <a:srgbClr val="98C222"/>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12</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es-ES" dirty="0">
                <a:latin typeface="Open Sans" panose="020B0606030504020204" pitchFamily="34" charset="0"/>
                <a:ea typeface="Open Sans" panose="020B0606030504020204" pitchFamily="34" charset="0"/>
                <a:cs typeface="Open Sans" panose="020B0606030504020204" pitchFamily="34" charset="0"/>
              </a:rPr>
              <a:t>herramientas y modelos desarrollados para la mejora del conocimiento, de la gestión y de la calidad ecológica de los espacios del SUDOE</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pic>
        <p:nvPicPr>
          <p:cNvPr id="9" name="Marcador de contenido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698251" y="944017"/>
            <a:ext cx="741407" cy="689277"/>
          </a:xfrm>
          <a:prstGeom prst="rect">
            <a:avLst/>
          </a:prstGeom>
        </p:spPr>
      </p:pic>
      <p:sp>
        <p:nvSpPr>
          <p:cNvPr id="10" name="CuadroTexto 9"/>
          <p:cNvSpPr txBox="1"/>
          <p:nvPr/>
        </p:nvSpPr>
        <p:spPr>
          <a:xfrm>
            <a:off x="1799195" y="1023421"/>
            <a:ext cx="1706828" cy="400110"/>
          </a:xfrm>
          <a:prstGeom prst="rect">
            <a:avLst/>
          </a:prstGeom>
          <a:noFill/>
        </p:spPr>
        <p:txBody>
          <a:bodyPr wrap="square" rtlCol="0">
            <a:spAutoFit/>
          </a:bodyPr>
          <a:lstStyle/>
          <a:p>
            <a:pPr algn="ctr"/>
            <a:r>
              <a:rPr lang="es-ES" sz="2000" b="1"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Fiche 3.2</a:t>
            </a:r>
            <a:endParaRPr lang="fr-FR" sz="2000" b="1"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95994602"/>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652" y="2051467"/>
            <a:ext cx="9176348" cy="1362075"/>
          </a:xfrm>
        </p:spPr>
        <p:txBody>
          <a:bodyPr/>
          <a:lstStyle/>
          <a:p>
            <a:r>
              <a:rPr lang="es-ES" dirty="0" smtClean="0"/>
              <a:t>Parte I </a:t>
            </a:r>
            <a:br>
              <a:rPr lang="es-ES" dirty="0" smtClean="0"/>
            </a:br>
            <a:r>
              <a:rPr lang="es-ES" dirty="0" smtClean="0"/>
              <a:t>Presentación general de la </a:t>
            </a:r>
            <a:r>
              <a:rPr lang="es-ES" dirty="0"/>
              <a:t>S</a:t>
            </a:r>
            <a:r>
              <a:rPr lang="es-ES" dirty="0" smtClean="0"/>
              <a:t>egunda </a:t>
            </a:r>
            <a:r>
              <a:rPr lang="es-ES" dirty="0"/>
              <a:t>C</a:t>
            </a:r>
            <a:r>
              <a:rPr lang="es-ES" dirty="0" smtClean="0"/>
              <a:t>onvocatoria</a:t>
            </a:r>
            <a:endParaRPr lang="fr-FR" dirty="0"/>
          </a:p>
        </p:txBody>
      </p:sp>
    </p:spTree>
    <p:extLst>
      <p:ext uri="{BB962C8B-B14F-4D97-AF65-F5344CB8AC3E}">
        <p14:creationId xmlns:p14="http://schemas.microsoft.com/office/powerpoint/2010/main" val="3743499339"/>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dirty="0" smtClean="0"/>
              <a:t>Texto oficial</a:t>
            </a:r>
            <a:endParaRPr lang="fr-FR" dirty="0"/>
          </a:p>
        </p:txBody>
      </p:sp>
      <p:sp>
        <p:nvSpPr>
          <p:cNvPr id="4" name="Marcador de texto 3"/>
          <p:cNvSpPr>
            <a:spLocks noGrp="1"/>
          </p:cNvSpPr>
          <p:nvPr>
            <p:ph type="body" sz="half" idx="2"/>
          </p:nvPr>
        </p:nvSpPr>
        <p:spPr>
          <a:xfrm>
            <a:off x="357642" y="2163206"/>
            <a:ext cx="3528558" cy="3973979"/>
          </a:xfrm>
        </p:spPr>
        <p:txBody>
          <a:bodyPr>
            <a:normAutofit/>
          </a:bodyPr>
          <a:lstStyle/>
          <a:p>
            <a:endParaRPr lang="es-ES" sz="1800" dirty="0"/>
          </a:p>
          <a:p>
            <a:r>
              <a:rPr lang="es-ES" sz="1800" dirty="0" smtClean="0"/>
              <a:t>Publicado en la web del Programa Interreg Sudoe</a:t>
            </a:r>
          </a:p>
          <a:p>
            <a:r>
              <a:rPr lang="es-ES" sz="1800" dirty="0" smtClean="0">
                <a:hlinkClick r:id=""/>
              </a:rPr>
              <a:t>www.interreg-sudoe.eu</a:t>
            </a:r>
            <a:endParaRPr lang="es-ES" sz="1800" dirty="0" smtClean="0"/>
          </a:p>
          <a:p>
            <a:endParaRPr lang="es-ES" sz="1800" dirty="0"/>
          </a:p>
          <a:p>
            <a:r>
              <a:rPr lang="es-ES" sz="1800" dirty="0" smtClean="0"/>
              <a:t>Disponible en</a:t>
            </a:r>
            <a:endParaRPr sz="1800" dirty="0"/>
          </a:p>
          <a:p>
            <a:pPr marL="285750" indent="-285750">
              <a:buFont typeface="Arial" panose="020B0604020202020204" pitchFamily="34" charset="0"/>
              <a:buChar char="•"/>
            </a:pPr>
            <a:r>
              <a:rPr lang="es-ES" sz="1800" dirty="0" smtClean="0"/>
              <a:t>Español</a:t>
            </a:r>
          </a:p>
          <a:p>
            <a:pPr marL="285750" indent="-285750">
              <a:buFont typeface="Arial" panose="020B0604020202020204" pitchFamily="34" charset="0"/>
              <a:buChar char="•"/>
            </a:pPr>
            <a:r>
              <a:rPr lang="es-ES" sz="1800" dirty="0" smtClean="0"/>
              <a:t>Francés</a:t>
            </a:r>
          </a:p>
          <a:p>
            <a:pPr marL="285750" indent="-285750">
              <a:buFont typeface="Arial" panose="020B0604020202020204" pitchFamily="34" charset="0"/>
              <a:buChar char="•"/>
            </a:pPr>
            <a:r>
              <a:rPr lang="es-ES" sz="1800" dirty="0" smtClean="0"/>
              <a:t>Portugués</a:t>
            </a:r>
          </a:p>
          <a:p>
            <a:endParaRPr lang="es-ES" sz="1800" dirty="0" smtClean="0"/>
          </a:p>
          <a:p>
            <a:endParaRPr lang="fr-FR" sz="1800" dirty="0"/>
          </a:p>
        </p:txBody>
      </p:sp>
      <p:pic>
        <p:nvPicPr>
          <p:cNvPr id="3" name="Imagen 2"/>
          <p:cNvPicPr>
            <a:picLocks noChangeAspect="1"/>
          </p:cNvPicPr>
          <p:nvPr/>
        </p:nvPicPr>
        <p:blipFill>
          <a:blip r:embed="rId3"/>
          <a:stretch>
            <a:fillRect/>
          </a:stretch>
        </p:blipFill>
        <p:spPr>
          <a:xfrm>
            <a:off x="4267200" y="533400"/>
            <a:ext cx="4235667" cy="6123751"/>
          </a:xfrm>
          <a:prstGeom prst="rect">
            <a:avLst/>
          </a:prstGeom>
        </p:spPr>
      </p:pic>
    </p:spTree>
    <p:extLst>
      <p:ext uri="{BB962C8B-B14F-4D97-AF65-F5344CB8AC3E}">
        <p14:creationId xmlns:p14="http://schemas.microsoft.com/office/powerpoint/2010/main" val="2478814981"/>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Ejes prioritarios abiertos y presupuesto </a:t>
            </a:r>
            <a:r>
              <a:rPr lang="es-ES" sz="2000" dirty="0" smtClean="0"/>
              <a:t>(en euros)</a:t>
            </a:r>
            <a:endParaRPr lang="es-ES" dirty="0"/>
          </a:p>
        </p:txBody>
      </p:sp>
      <p:sp>
        <p:nvSpPr>
          <p:cNvPr id="3" name="Marcador de contenido 2"/>
          <p:cNvSpPr>
            <a:spLocks noGrp="1"/>
          </p:cNvSpPr>
          <p:nvPr>
            <p:ph sz="half" idx="1"/>
          </p:nvPr>
        </p:nvSpPr>
        <p:spPr>
          <a:xfrm>
            <a:off x="442729" y="2503485"/>
            <a:ext cx="3670539" cy="3456268"/>
          </a:xfrm>
          <a:prstGeom prst="ellipse">
            <a:avLst/>
          </a:prstGeom>
          <a:solidFill>
            <a:srgbClr val="FDC608"/>
          </a:solidFill>
        </p:spPr>
        <p:txBody>
          <a:bodyPr>
            <a:normAutofit fontScale="70000" lnSpcReduction="20000"/>
          </a:bodyPr>
          <a:lstStyle/>
          <a:p>
            <a:pPr algn="ctr"/>
            <a:r>
              <a:rPr lang="es-ES" b="1" dirty="0" smtClean="0">
                <a:solidFill>
                  <a:schemeClr val="bg1"/>
                </a:solidFill>
              </a:rPr>
              <a:t>Eje 1 – innovación</a:t>
            </a: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r>
              <a:rPr lang="es-ES" b="1" dirty="0" smtClean="0">
                <a:solidFill>
                  <a:schemeClr val="bg1"/>
                </a:solidFill>
              </a:rPr>
              <a:t>16 millones</a:t>
            </a:r>
            <a:endParaRPr lang="es-ES" b="1" dirty="0">
              <a:solidFill>
                <a:schemeClr val="bg1"/>
              </a:solidFill>
            </a:endParaRPr>
          </a:p>
        </p:txBody>
      </p:sp>
      <p:sp>
        <p:nvSpPr>
          <p:cNvPr id="4" name="Marcador de contenido 3"/>
          <p:cNvSpPr>
            <a:spLocks noGrp="1"/>
          </p:cNvSpPr>
          <p:nvPr>
            <p:ph sz="half" idx="2"/>
          </p:nvPr>
        </p:nvSpPr>
        <p:spPr>
          <a:xfrm>
            <a:off x="5033454" y="2503485"/>
            <a:ext cx="3653346" cy="3456268"/>
          </a:xfrm>
          <a:prstGeom prst="ellipse">
            <a:avLst/>
          </a:prstGeom>
          <a:solidFill>
            <a:srgbClr val="98C222"/>
          </a:solidFill>
        </p:spPr>
        <p:txBody>
          <a:bodyPr>
            <a:normAutofit fontScale="70000" lnSpcReduction="20000"/>
          </a:bodyPr>
          <a:lstStyle/>
          <a:p>
            <a:pPr algn="ctr"/>
            <a:r>
              <a:rPr lang="es-ES" b="1" dirty="0" smtClean="0">
                <a:solidFill>
                  <a:schemeClr val="bg1"/>
                </a:solidFill>
              </a:rPr>
              <a:t>Eje 5 – patrimonio</a:t>
            </a: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r>
              <a:rPr lang="es-ES" b="1" dirty="0" smtClean="0">
                <a:solidFill>
                  <a:schemeClr val="bg1"/>
                </a:solidFill>
              </a:rPr>
              <a:t>9 millones</a:t>
            </a:r>
            <a:endParaRPr lang="es-ES" b="1" dirty="0">
              <a:solidFill>
                <a:schemeClr val="bg1"/>
              </a:solidFill>
            </a:endParaRPr>
          </a:p>
        </p:txBody>
      </p:sp>
      <p:pic>
        <p:nvPicPr>
          <p:cNvPr id="5" name="Imagen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82812" y="3417885"/>
            <a:ext cx="1390371" cy="1390371"/>
          </a:xfrm>
          <a:prstGeom prst="rect">
            <a:avLst/>
          </a:prstGeom>
        </p:spPr>
      </p:pic>
      <p:pic>
        <p:nvPicPr>
          <p:cNvPr id="7" name="Imagen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30400" y="3429000"/>
            <a:ext cx="1389600" cy="1389600"/>
          </a:xfrm>
          <a:prstGeom prst="rect">
            <a:avLst/>
          </a:prstGeom>
        </p:spPr>
      </p:pic>
      <p:sp>
        <p:nvSpPr>
          <p:cNvPr id="8" name="CuadroTexto 7"/>
          <p:cNvSpPr txBox="1"/>
          <p:nvPr/>
        </p:nvSpPr>
        <p:spPr>
          <a:xfrm>
            <a:off x="4253444" y="3771561"/>
            <a:ext cx="457200" cy="1015663"/>
          </a:xfrm>
          <a:prstGeom prst="rect">
            <a:avLst/>
          </a:prstGeom>
          <a:noFill/>
        </p:spPr>
        <p:txBody>
          <a:bodyPr wrap="square" rtlCol="0">
            <a:spAutoFit/>
          </a:bodyPr>
          <a:lstStyle/>
          <a:p>
            <a:r>
              <a:rPr lang="es-ES" sz="6000" b="1" dirty="0">
                <a:solidFill>
                  <a:schemeClr val="tx2"/>
                </a:solidFill>
                <a:latin typeface="Open Sans Semibold"/>
                <a:ea typeface="+mj-ea"/>
                <a:cs typeface="+mj-cs"/>
              </a:rPr>
              <a:t>+</a:t>
            </a:r>
            <a:endParaRPr lang="fr-FR" sz="6000" b="1" dirty="0">
              <a:solidFill>
                <a:schemeClr val="tx2"/>
              </a:solidFill>
              <a:latin typeface="Open Sans Semibold"/>
              <a:ea typeface="+mj-ea"/>
              <a:cs typeface="+mj-cs"/>
            </a:endParaRPr>
          </a:p>
        </p:txBody>
      </p:sp>
      <p:sp>
        <p:nvSpPr>
          <p:cNvPr id="9" name="CuadroTexto 8"/>
          <p:cNvSpPr txBox="1"/>
          <p:nvPr/>
        </p:nvSpPr>
        <p:spPr>
          <a:xfrm>
            <a:off x="4226550" y="5451921"/>
            <a:ext cx="771353" cy="1015663"/>
          </a:xfrm>
          <a:prstGeom prst="rect">
            <a:avLst/>
          </a:prstGeom>
          <a:noFill/>
        </p:spPr>
        <p:txBody>
          <a:bodyPr wrap="square" rtlCol="0">
            <a:spAutoFit/>
          </a:bodyPr>
          <a:lstStyle/>
          <a:p>
            <a:r>
              <a:rPr lang="es-ES" sz="6000" b="1" dirty="0">
                <a:solidFill>
                  <a:schemeClr val="tx2"/>
                </a:solidFill>
                <a:effectLst>
                  <a:outerShdw blurRad="38100" dist="38100" dir="2700000" algn="tl">
                    <a:srgbClr val="000000">
                      <a:alpha val="43137"/>
                    </a:srgbClr>
                  </a:outerShdw>
                </a:effectLst>
                <a:latin typeface="Open Sans Semibold"/>
                <a:ea typeface="+mj-ea"/>
                <a:cs typeface="+mj-cs"/>
              </a:rPr>
              <a:t>=</a:t>
            </a:r>
            <a:endParaRPr lang="fr-FR" sz="6000" b="1" dirty="0">
              <a:solidFill>
                <a:schemeClr val="tx2"/>
              </a:solidFill>
              <a:effectLst>
                <a:outerShdw blurRad="38100" dist="38100" dir="2700000" algn="tl">
                  <a:srgbClr val="000000">
                    <a:alpha val="43137"/>
                  </a:srgbClr>
                </a:outerShdw>
              </a:effectLst>
              <a:latin typeface="Open Sans Semibold"/>
              <a:ea typeface="+mj-ea"/>
              <a:cs typeface="+mj-cs"/>
            </a:endParaRPr>
          </a:p>
        </p:txBody>
      </p:sp>
      <p:sp>
        <p:nvSpPr>
          <p:cNvPr id="10" name="Rectángulo 9"/>
          <p:cNvSpPr/>
          <p:nvPr/>
        </p:nvSpPr>
        <p:spPr>
          <a:xfrm>
            <a:off x="3596680" y="6092380"/>
            <a:ext cx="2020105" cy="492443"/>
          </a:xfrm>
          <a:prstGeom prst="rect">
            <a:avLst/>
          </a:prstGeom>
        </p:spPr>
        <p:txBody>
          <a:bodyPr wrap="none">
            <a:spAutoFit/>
          </a:bodyPr>
          <a:lstStyle/>
          <a:p>
            <a:r>
              <a:rPr lang="es-ES" sz="2600" b="1" dirty="0">
                <a:solidFill>
                  <a:schemeClr val="tx2"/>
                </a:solidFill>
                <a:latin typeface="Open Sans Semibold"/>
                <a:ea typeface="+mj-ea"/>
                <a:cs typeface="+mj-cs"/>
              </a:rPr>
              <a:t>25 </a:t>
            </a:r>
            <a:r>
              <a:rPr lang="es-ES" sz="2600" b="1" dirty="0" smtClean="0">
                <a:solidFill>
                  <a:schemeClr val="tx2"/>
                </a:solidFill>
                <a:latin typeface="Open Sans Semibold"/>
                <a:ea typeface="+mj-ea"/>
                <a:cs typeface="+mj-cs"/>
              </a:rPr>
              <a:t>millones</a:t>
            </a:r>
            <a:endParaRPr lang="es-ES" sz="2600" b="1" dirty="0">
              <a:solidFill>
                <a:schemeClr val="tx2"/>
              </a:solidFill>
              <a:latin typeface="Open Sans Semibold"/>
              <a:ea typeface="+mj-ea"/>
              <a:cs typeface="+mj-cs"/>
            </a:endParaRPr>
          </a:p>
        </p:txBody>
      </p:sp>
    </p:spTree>
    <p:extLst>
      <p:ext uri="{BB962C8B-B14F-4D97-AF65-F5344CB8AC3E}">
        <p14:creationId xmlns:p14="http://schemas.microsoft.com/office/powerpoint/2010/main" val="189053879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heel(1)">
                                      <p:cBhvr>
                                        <p:cTn id="7" dur="2000"/>
                                        <p:tgtEl>
                                          <p:spTgt spid="3">
                                            <p:bg/>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heel(1)">
                                      <p:cBhvr>
                                        <p:cTn id="10" dur="2000"/>
                                        <p:tgtEl>
                                          <p:spTgt spid="3">
                                            <p:txEl>
                                              <p:pRg st="0" end="0"/>
                                            </p:txEl>
                                          </p:spTgt>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wheel(1)">
                                      <p:cBhvr>
                                        <p:cTn id="13" dur="2000"/>
                                        <p:tgtEl>
                                          <p:spTgt spid="3">
                                            <p:txEl>
                                              <p:pRg st="6" end="6"/>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2000"/>
                                        <p:tgtEl>
                                          <p:spTgt spid="5"/>
                                        </p:tgtEl>
                                      </p:cBhvr>
                                    </p:animEffect>
                                  </p:childTnLst>
                                </p:cTn>
                              </p:par>
                            </p:childTnLst>
                          </p:cTn>
                        </p:par>
                        <p:par>
                          <p:cTn id="17" fill="hold">
                            <p:stCondLst>
                              <p:cond delay="2000"/>
                            </p:stCondLst>
                            <p:childTnLst>
                              <p:par>
                                <p:cTn id="18" presetID="21" presetClass="entr" presetSubtype="1" fill="hold" grpId="0" nodeType="afterEffect">
                                  <p:stCondLst>
                                    <p:cond delay="0"/>
                                  </p:stCondLst>
                                  <p:childTnLst>
                                    <p:set>
                                      <p:cBhvr>
                                        <p:cTn id="19" dur="1" fill="hold">
                                          <p:stCondLst>
                                            <p:cond delay="0"/>
                                          </p:stCondLst>
                                        </p:cTn>
                                        <p:tgtEl>
                                          <p:spTgt spid="4">
                                            <p:bg/>
                                          </p:spTgt>
                                        </p:tgtEl>
                                        <p:attrNameLst>
                                          <p:attrName>style.visibility</p:attrName>
                                        </p:attrNameLst>
                                      </p:cBhvr>
                                      <p:to>
                                        <p:strVal val="visible"/>
                                      </p:to>
                                    </p:set>
                                    <p:animEffect transition="in" filter="wheel(1)">
                                      <p:cBhvr>
                                        <p:cTn id="20" dur="2000"/>
                                        <p:tgtEl>
                                          <p:spTgt spid="4">
                                            <p:bg/>
                                          </p:spTgt>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wheel(1)">
                                      <p:cBhvr>
                                        <p:cTn id="23" dur="2000"/>
                                        <p:tgtEl>
                                          <p:spTgt spid="4">
                                            <p:txEl>
                                              <p:pRg st="0" end="0"/>
                                            </p:tx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4">
                                            <p:txEl>
                                              <p:pRg st="6" end="6"/>
                                            </p:txEl>
                                          </p:spTgt>
                                        </p:tgtEl>
                                        <p:attrNameLst>
                                          <p:attrName>style.visibility</p:attrName>
                                        </p:attrNameLst>
                                      </p:cBhvr>
                                      <p:to>
                                        <p:strVal val="visible"/>
                                      </p:to>
                                    </p:set>
                                    <p:animEffect transition="in" filter="wheel(1)">
                                      <p:cBhvr>
                                        <p:cTn id="26" dur="2000"/>
                                        <p:tgtEl>
                                          <p:spTgt spid="4">
                                            <p:txEl>
                                              <p:pRg st="6" end="6"/>
                                            </p:txEl>
                                          </p:spTgt>
                                        </p:tgtEl>
                                      </p:cBhvr>
                                    </p:animEffect>
                                  </p:childTnLst>
                                </p:cTn>
                              </p:par>
                              <p:par>
                                <p:cTn id="27" presetID="21" presetClass="entr" presetSubtype="1"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heel(1)">
                                      <p:cBhvr>
                                        <p:cTn id="29" dur="2000"/>
                                        <p:tgtEl>
                                          <p:spTgt spid="7"/>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4500"/>
                            </p:stCondLst>
                            <p:childTnLst>
                              <p:par>
                                <p:cTn id="37" presetID="53" presetClass="entr" presetSubtype="16"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childTnLst>
                          </p:cTn>
                        </p:par>
                        <p:par>
                          <p:cTn id="42" fill="hold">
                            <p:stCondLst>
                              <p:cond delay="5000"/>
                            </p:stCondLst>
                            <p:childTnLst>
                              <p:par>
                                <p:cTn id="43" presetID="2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8" grpId="0"/>
      <p:bldP spid="9" grpId="0"/>
      <p:bldP spid="10" grpId="0"/>
    </p:bldLst>
  </p:timing>
</p:sld>
</file>

<file path=ppt/theme/theme1.xml><?xml version="1.0" encoding="utf-8"?>
<a:theme xmlns:a="http://schemas.openxmlformats.org/drawingml/2006/main" name="Presentación_Sudoe3">
  <a:themeElements>
    <a:clrScheme name="Sudoe">
      <a:dk1>
        <a:sysClr val="windowText" lastClr="000000"/>
      </a:dk1>
      <a:lt1>
        <a:sysClr val="window" lastClr="FFFFFF"/>
      </a:lt1>
      <a:dk2>
        <a:srgbClr val="002087"/>
      </a:dk2>
      <a:lt2>
        <a:srgbClr val="EEECE1"/>
      </a:lt2>
      <a:accent1>
        <a:srgbClr val="FCBC0D"/>
      </a:accent1>
      <a:accent2>
        <a:srgbClr val="198A4E"/>
      </a:accent2>
      <a:accent3>
        <a:srgbClr val="DA2750"/>
      </a:accent3>
      <a:accent4>
        <a:srgbClr val="88B91A"/>
      </a:accent4>
      <a:accent5>
        <a:srgbClr val="1FABC4"/>
      </a:accent5>
      <a:accent6>
        <a:srgbClr val="B24B1B"/>
      </a:accent6>
      <a:hlink>
        <a:srgbClr val="002087"/>
      </a:hlink>
      <a:folHlink>
        <a:srgbClr val="8E9CDF"/>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Presentación_Sudoe3.potx</Template>
  <TotalTime>0</TotalTime>
  <Words>1521</Words>
  <Application>Microsoft Office PowerPoint</Application>
  <PresentationFormat>Presentación en pantalla (4:3)</PresentationFormat>
  <Paragraphs>258</Paragraphs>
  <Slides>46</Slides>
  <Notes>23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46</vt:i4>
      </vt:variant>
    </vt:vector>
  </HeadingPairs>
  <TitlesOfParts>
    <vt:vector size="53" baseType="lpstr">
      <vt:lpstr>MS Mincho</vt:lpstr>
      <vt:lpstr>Arial</vt:lpstr>
      <vt:lpstr>Calibri</vt:lpstr>
      <vt:lpstr>Open Sans</vt:lpstr>
      <vt:lpstr>Open Sans Semibold</vt:lpstr>
      <vt:lpstr>Times New Roman</vt:lpstr>
      <vt:lpstr>Presentación_Sudoe3</vt:lpstr>
      <vt:lpstr>Segunda convocatoria de proyectos del programa Interreg Sudoe</vt:lpstr>
      <vt:lpstr>Introducción</vt:lpstr>
      <vt:lpstr>Presentación de PowerPoint</vt:lpstr>
      <vt:lpstr>Territorio elegible Sudoe</vt:lpstr>
      <vt:lpstr>Presentación de PowerPoint</vt:lpstr>
      <vt:lpstr>Los productos esperados por el Programa Sudoe</vt:lpstr>
      <vt:lpstr>Parte I  Presentación general de la Segunda Convocatoria</vt:lpstr>
      <vt:lpstr>Texto oficial</vt:lpstr>
      <vt:lpstr>Ejes prioritarios abiertos y presupuesto (en euros)</vt:lpstr>
      <vt:lpstr>Calendario </vt:lpstr>
      <vt:lpstr>La selección de los proyectos</vt:lpstr>
      <vt:lpstr>Presentación de PowerPoint</vt:lpstr>
      <vt:lpstr>Presentación de PowerPoint</vt:lpstr>
      <vt:lpstr>Condiciones de participación de la convocatoria</vt:lpstr>
      <vt:lpstr>Presentación de PowerPoint</vt:lpstr>
      <vt:lpstr>Beneficiarios potenciales y tasa de cofinanciación</vt:lpstr>
      <vt:lpstr>Beneficiarios y tasas de cofinanciación (ficha 3.2 guía Sudoe)</vt:lpstr>
      <vt:lpstr>Consejos a las entidades que presentaron una propuesta en la primera convocatoria y desean hacerlo de nuevo</vt:lpstr>
      <vt:lpstr>Presentar un nuevo proyecto?</vt:lpstr>
      <vt:lpstr>Los proyectos esperados</vt:lpstr>
      <vt:lpstr>Objetivos y productos</vt:lpstr>
      <vt:lpstr>Transnacionalidad</vt:lpstr>
      <vt:lpstr>Partenariado</vt:lpstr>
      <vt:lpstr>Productos</vt:lpstr>
      <vt:lpstr>Principales errores detectados en la primera Convocatoria</vt:lpstr>
      <vt:lpstr>Algunos de los errores más evidentes cometidos por potenciales beneficiarios en la presentación de las candidaturas de la primera convocatoria</vt:lpstr>
      <vt:lpstr>Definición poco clara de los objetivos del proyecto</vt:lpstr>
      <vt:lpstr>Definición poco clara de los objetivos del proyecto</vt:lpstr>
      <vt:lpstr>Carencias en el enfoque transnacional del proyecto</vt:lpstr>
      <vt:lpstr>Carencias en el enfoque transnacional del proyecto</vt:lpstr>
      <vt:lpstr>No identificación de la coherencia de la propuesta con las estrategias regionales y nacionales.</vt:lpstr>
      <vt:lpstr>Identificación confusa de los productos y entregables del proyecto. </vt:lpstr>
      <vt:lpstr>Identificación confusa de los productos y entregables del proyecto. </vt:lpstr>
      <vt:lpstr>Reducida concreción sobre el contenido de los GT transversales y específicos – errores en la planificación</vt:lpstr>
      <vt:lpstr>Parte II Como registrarse en la aplicación informática eSudoe</vt:lpstr>
      <vt:lpstr>Presentación de PowerPoint</vt:lpstr>
      <vt:lpstr>Aplicación informática eSudoe</vt:lpstr>
      <vt:lpstr>Presentación de PowerPoint</vt:lpstr>
      <vt:lpstr>Presentación de PowerPoint</vt:lpstr>
      <vt:lpstr>Presentación de PowerPoint</vt:lpstr>
      <vt:lpstr>Presentación de PowerPoint</vt:lpstr>
      <vt:lpstr>Presentación de PowerPoint</vt:lpstr>
      <vt:lpstr>Presentación de PowerPoint</vt:lpstr>
      <vt:lpstr>Preguntas de los asistentes</vt:lpstr>
      <vt:lpstr>Webinario 2 Martes 14, 2017 12:30 – 13:30 (Hora España)</vt:lpstr>
      <vt:lpstr>SC Sudoe +34 942 23 83 62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2017-03-06T11:25:22Z</dcterms:modified>
</cp:coreProperties>
</file>